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6" r:id="rId2"/>
    <p:sldId id="257" r:id="rId3"/>
    <p:sldId id="265" r:id="rId4"/>
    <p:sldId id="261" r:id="rId5"/>
    <p:sldId id="271" r:id="rId6"/>
    <p:sldId id="263" r:id="rId7"/>
    <p:sldId id="267" r:id="rId8"/>
    <p:sldId id="268" r:id="rId9"/>
    <p:sldId id="269" r:id="rId10"/>
    <p:sldId id="273" r:id="rId11"/>
    <p:sldId id="274" r:id="rId12"/>
    <p:sldId id="275" r:id="rId13"/>
    <p:sldId id="259" r:id="rId14"/>
    <p:sldId id="260" r:id="rId15"/>
    <p:sldId id="272" r:id="rId16"/>
    <p:sldId id="266" r:id="rId17"/>
    <p:sldId id="276" r:id="rId18"/>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2" d="100"/>
          <a:sy n="112" d="100"/>
        </p:scale>
        <p:origin x="-14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C9B6F7-8A50-E142-9019-F51C446411E1}" type="datetimeFigureOut">
              <a:rPr lang="nl-NL" smtClean="0"/>
              <a:t>31-10-19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AAA01D-C259-6F42-BB11-728C1DA41C6E}" type="slidenum">
              <a:rPr lang="nl-NL" smtClean="0"/>
              <a:t>‹nr.›</a:t>
            </a:fld>
            <a:endParaRPr lang="nl-NL"/>
          </a:p>
        </p:txBody>
      </p:sp>
    </p:spTree>
    <p:extLst>
      <p:ext uri="{BB962C8B-B14F-4D97-AF65-F5344CB8AC3E}">
        <p14:creationId xmlns:p14="http://schemas.microsoft.com/office/powerpoint/2010/main" val="18355781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0"/>
              </a:spcBef>
            </a:pPr>
            <a:fld id="{42A0D48C-4908-4EDE-9707-F5EC9E9549BA}" type="slidenum">
              <a:rPr lang="nl-NL" altLang="nl-NL" smtClean="0">
                <a:solidFill>
                  <a:prstClr val="black"/>
                </a:solidFill>
              </a:rPr>
              <a:pPr>
                <a:spcBef>
                  <a:spcPct val="0"/>
                </a:spcBef>
              </a:pPr>
              <a:t>5</a:t>
            </a:fld>
            <a:endParaRPr lang="nl-NL" altLang="nl-NL" smtClean="0">
              <a:solidFill>
                <a:prstClr val="black"/>
              </a:solidFill>
            </a:endParaRPr>
          </a:p>
        </p:txBody>
      </p:sp>
      <p:sp>
        <p:nvSpPr>
          <p:cNvPr id="9219" name="Rectangle 2"/>
          <p:cNvSpPr>
            <a:spLocks noGrp="1" noRot="1" noChangeAspect="1" noChangeArrowheads="1" noTextEdit="1"/>
          </p:cNvSpPr>
          <p:nvPr>
            <p:ph type="sldImg"/>
          </p:nvPr>
        </p:nvSpPr>
        <p:spPr>
          <a:solidFill>
            <a:srgbClr val="FFFFFF"/>
          </a:solidFill>
          <a:ln/>
        </p:spPr>
      </p:sp>
      <p:sp>
        <p:nvSpPr>
          <p:cNvPr id="9220" name="Rectangle 3"/>
          <p:cNvSpPr>
            <a:spLocks noGrp="1" noChangeArrowheads="1"/>
          </p:cNvSpPr>
          <p:nvPr>
            <p:ph type="body" idx="1"/>
          </p:nvPr>
        </p:nvSpPr>
        <p:spPr>
          <a:xfrm>
            <a:off x="685800" y="4343400"/>
            <a:ext cx="5486400" cy="4114800"/>
          </a:xfrm>
          <a:solidFill>
            <a:srgbClr val="FFFFFF"/>
          </a:solidFill>
          <a:ln>
            <a:solidFill>
              <a:srgbClr val="000000"/>
            </a:solidFill>
          </a:ln>
        </p:spPr>
        <p:txBody>
          <a:bodyPr/>
          <a:lstStyle/>
          <a:p>
            <a:pPr eaLnBrk="1" hangingPunct="1"/>
            <a:r>
              <a:rPr lang="nl-NL" altLang="nl-NL" dirty="0" smtClean="0"/>
              <a:t>Vertel dat de leescirkel in al zijn simpelheid een</a:t>
            </a:r>
            <a:r>
              <a:rPr lang="nl-NL" altLang="nl-NL" baseline="0" dirty="0" smtClean="0"/>
              <a:t> perfect model is om leesbevordering vorm te geven. Aidan Chambers stelt dat er drie voorwaarden zijn om tot lezen te komen. Bespreek ze een voor een: </a:t>
            </a:r>
          </a:p>
          <a:p>
            <a:pPr eaLnBrk="1" hangingPunct="1"/>
            <a:r>
              <a:rPr lang="nl-NL" altLang="nl-NL" baseline="0" dirty="0" smtClean="0"/>
              <a:t>1) Je moet iets te kiezen hebben, wat ga je lezen? Moet er dus wel aantrekkelijk en bereikbaar aanbod zijn, passend bij jouw interesses en vaardigheden </a:t>
            </a:r>
          </a:p>
          <a:p>
            <a:pPr eaLnBrk="1" hangingPunct="1"/>
            <a:r>
              <a:rPr lang="nl-NL" altLang="nl-NL" baseline="0" dirty="0" smtClean="0"/>
              <a:t>2) Lezen kost tijd! Dus die tijd moet je vrijmaken, om zelf te lezen of om voor te lezen. </a:t>
            </a:r>
          </a:p>
          <a:p>
            <a:pPr eaLnBrk="1" hangingPunct="1"/>
            <a:r>
              <a:rPr lang="nl-NL" altLang="nl-NL" baseline="0" dirty="0" smtClean="0"/>
              <a:t>3) Wanneer je reageert op wat je gelezen hebt (of voorgelezen hebt gekregen) dan kom je tot verdieping en meer leesplezier. </a:t>
            </a:r>
          </a:p>
          <a:p>
            <a:pPr eaLnBrk="1" hangingPunct="1"/>
            <a:r>
              <a:rPr lang="nl-NL" altLang="nl-NL" baseline="0" dirty="0" smtClean="0"/>
              <a:t>De helpende volwassene (ouder / pedagogisch medewerker / leesconsulent / bibliothecaris / </a:t>
            </a:r>
            <a:endParaRPr lang="nl-NL" altLang="nl-NL" dirty="0" smtClean="0"/>
          </a:p>
        </p:txBody>
      </p:sp>
    </p:spTree>
    <p:extLst>
      <p:ext uri="{BB962C8B-B14F-4D97-AF65-F5344CB8AC3E}">
        <p14:creationId xmlns:p14="http://schemas.microsoft.com/office/powerpoint/2010/main" val="778107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jdelijke aanduiding voor dia-afbeelding 1"/>
          <p:cNvSpPr>
            <a:spLocks noGrp="1" noRot="1" noChangeAspect="1" noTextEdit="1"/>
          </p:cNvSpPr>
          <p:nvPr>
            <p:ph type="sldImg"/>
          </p:nvPr>
        </p:nvSpPr>
        <p:spPr>
          <a:ln/>
        </p:spPr>
      </p:sp>
      <p:sp>
        <p:nvSpPr>
          <p:cNvPr id="45058" name="Tijdelijke aanduiding voor notiti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nl-NL" b="1" dirty="0">
                <a:latin typeface="Calibri" charset="0"/>
              </a:rPr>
              <a:t>Achtergrondinformatie: </a:t>
            </a:r>
          </a:p>
          <a:p>
            <a:pPr eaLnBrk="1" hangingPunct="1">
              <a:spcBef>
                <a:spcPct val="0"/>
              </a:spcBef>
            </a:pPr>
            <a:r>
              <a:rPr lang="nl-NL" dirty="0">
                <a:latin typeface="Calibri" charset="0"/>
              </a:rPr>
              <a:t>De woordenschat die in gesprekken wordt gebruikt is zo beperkt, dat kinderen er weinig nieuwe woorden leren.</a:t>
            </a:r>
          </a:p>
          <a:p>
            <a:pPr eaLnBrk="1" hangingPunct="1">
              <a:spcBef>
                <a:spcPct val="0"/>
              </a:spcBef>
            </a:pPr>
            <a:r>
              <a:rPr lang="nl-NL" i="1" dirty="0">
                <a:latin typeface="Calibri" charset="0"/>
              </a:rPr>
              <a:t>(Meer lezen, beter in taal)</a:t>
            </a:r>
          </a:p>
          <a:p>
            <a:pPr eaLnBrk="1" hangingPunct="1">
              <a:spcBef>
                <a:spcPct val="0"/>
              </a:spcBef>
            </a:pPr>
            <a:endParaRPr lang="nl-NL" i="1" dirty="0">
              <a:latin typeface="Calibri" charset="0"/>
            </a:endParaRPr>
          </a:p>
          <a:p>
            <a:pPr eaLnBrk="1" hangingPunct="1">
              <a:spcBef>
                <a:spcPct val="0"/>
              </a:spcBef>
            </a:pPr>
            <a:endParaRPr lang="nl-NL" dirty="0">
              <a:latin typeface="Calibri" charset="0"/>
            </a:endParaRPr>
          </a:p>
          <a:p>
            <a:pPr eaLnBrk="1" hangingPunct="1">
              <a:spcBef>
                <a:spcPct val="0"/>
              </a:spcBef>
            </a:pPr>
            <a:r>
              <a:rPr lang="nl-NL" dirty="0">
                <a:latin typeface="Calibri" charset="0"/>
              </a:rPr>
              <a:t>Het taalniveau van een kind is allang geen probleem meer van de nationaliteit. </a:t>
            </a:r>
          </a:p>
          <a:p>
            <a:pPr eaLnBrk="1" hangingPunct="1">
              <a:spcBef>
                <a:spcPct val="0"/>
              </a:spcBef>
            </a:pPr>
            <a:endParaRPr lang="nl-NL" dirty="0">
              <a:latin typeface="Calibri" charset="0"/>
            </a:endParaRPr>
          </a:p>
          <a:p>
            <a:pPr eaLnBrk="1" hangingPunct="1">
              <a:spcBef>
                <a:spcPct val="0"/>
              </a:spcBef>
            </a:pPr>
            <a:r>
              <a:rPr lang="nl-NL" dirty="0">
                <a:latin typeface="Calibri" charset="0"/>
              </a:rPr>
              <a:t>Deze cijfers tonen aan dat het vooral het opleidingsniveau is dat bepaalt hoe taalvaardig een kind is. </a:t>
            </a:r>
          </a:p>
          <a:p>
            <a:pPr eaLnBrk="1" hangingPunct="1">
              <a:spcBef>
                <a:spcPct val="0"/>
              </a:spcBef>
            </a:pPr>
            <a:endParaRPr lang="nl-NL" dirty="0">
              <a:latin typeface="Calibri" charset="0"/>
            </a:endParaRPr>
          </a:p>
          <a:p>
            <a:pPr eaLnBrk="1" hangingPunct="1">
              <a:spcBef>
                <a:spcPct val="0"/>
              </a:spcBef>
            </a:pPr>
            <a:r>
              <a:rPr lang="nl-NL" dirty="0">
                <a:latin typeface="Calibri" charset="0"/>
              </a:rPr>
              <a:t>Praten met elkaar, het horen van taal, het leren gebruiken van woorden in verschillende context, en in een natuurlijke en veilige omgeving, is veel belangrijke dan de vraag of dit gebeurt in de Nederlandse of in een andere taal.</a:t>
            </a:r>
          </a:p>
          <a:p>
            <a:pPr eaLnBrk="1" hangingPunct="1">
              <a:spcBef>
                <a:spcPct val="0"/>
              </a:spcBef>
            </a:pPr>
            <a:endParaRPr lang="nl-NL" i="1" dirty="0">
              <a:latin typeface="Calibri" charset="0"/>
            </a:endParaRPr>
          </a:p>
          <a:p>
            <a:pPr eaLnBrk="1" hangingPunct="1">
              <a:spcBef>
                <a:spcPct val="0"/>
              </a:spcBef>
            </a:pPr>
            <a:endParaRPr lang="nl-NL" dirty="0">
              <a:latin typeface="Calibri" charset="0"/>
            </a:endParaRPr>
          </a:p>
        </p:txBody>
      </p:sp>
      <p:sp>
        <p:nvSpPr>
          <p:cNvPr id="45059" name="Tijdelijke aanduiding voor dianumm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B9C64CE-E438-A649-9F46-0944FFC4593A}" type="slidenum">
              <a:rPr lang="nl-NL" sz="1200">
                <a:latin typeface="Calibri" charset="0"/>
              </a:rPr>
              <a:pPr eaLnBrk="1" hangingPunct="1"/>
              <a:t>7</a:t>
            </a:fld>
            <a:endParaRPr lang="nl-NL"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jdelijke aanduiding voor dia-afbeelding 1"/>
          <p:cNvSpPr>
            <a:spLocks noGrp="1" noRot="1" noChangeAspect="1" noTextEdit="1"/>
          </p:cNvSpPr>
          <p:nvPr>
            <p:ph type="sldImg"/>
          </p:nvPr>
        </p:nvSpPr>
        <p:spPr>
          <a:ln/>
        </p:spPr>
      </p:sp>
      <p:sp>
        <p:nvSpPr>
          <p:cNvPr id="47106" name="Tijdelijke aanduiding voor notiti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nl-NL">
                <a:latin typeface="Calibri" charset="0"/>
              </a:rPr>
              <a:t>Kinderen hebben een basiswoordenschat nodig van ca 6000 woorden om vanaf dat punt zelfstandig en redelijk moeiteloos hun taal- en leesvaardigheid te laten groeien. </a:t>
            </a:r>
          </a:p>
          <a:p>
            <a:pPr eaLnBrk="1" hangingPunct="1">
              <a:spcBef>
                <a:spcPct val="0"/>
              </a:spcBef>
            </a:pPr>
            <a:endParaRPr lang="nl-NL">
              <a:latin typeface="Calibri" charset="0"/>
            </a:endParaRPr>
          </a:p>
          <a:p>
            <a:pPr eaLnBrk="1" hangingPunct="1">
              <a:spcBef>
                <a:spcPct val="0"/>
              </a:spcBef>
            </a:pPr>
            <a:r>
              <a:rPr lang="nl-NL">
                <a:latin typeface="Calibri" charset="0"/>
              </a:rPr>
              <a:t>De rode lijn toont de optimale situatie. Kinderen komen met een goede basis de school binnen, bereiken het kantelmoment naar snelle groei rond hun 8</a:t>
            </a:r>
            <a:r>
              <a:rPr lang="nl-NL" baseline="30000">
                <a:latin typeface="Calibri" charset="0"/>
              </a:rPr>
              <a:t>e</a:t>
            </a:r>
            <a:r>
              <a:rPr lang="nl-NL">
                <a:latin typeface="Calibri" charset="0"/>
              </a:rPr>
              <a:t> jaar (groep 4) en verrijken hun woordenschat daarna snel doordat ze goed en steeds beter gaan lezen.</a:t>
            </a:r>
          </a:p>
          <a:p>
            <a:pPr eaLnBrk="1" hangingPunct="1">
              <a:spcBef>
                <a:spcPct val="0"/>
              </a:spcBef>
            </a:pPr>
            <a:endParaRPr lang="nl-NL">
              <a:latin typeface="Calibri" charset="0"/>
            </a:endParaRPr>
          </a:p>
          <a:p>
            <a:pPr eaLnBrk="1" hangingPunct="1">
              <a:spcBef>
                <a:spcPct val="0"/>
              </a:spcBef>
            </a:pPr>
            <a:r>
              <a:rPr lang="nl-NL">
                <a:latin typeface="Calibri" charset="0"/>
              </a:rPr>
              <a:t>De groene lijn laat zien wat er gebeurt als een kind al met achterstand binnen komt. De reguliere onderwijsmethodes zijn vaak niet voldoende om die achterstand op tijd weg te werken. Deze kinderen bereiken het kantelpunt pas op latere leeftijd en de groei naar beter lezen en meer woordenschat blijft ook daarna achter op de rest. Kortom, deze kinderen halen hun schade bijna niet meer in.</a:t>
            </a:r>
          </a:p>
          <a:p>
            <a:pPr eaLnBrk="1" hangingPunct="1">
              <a:spcBef>
                <a:spcPct val="0"/>
              </a:spcBef>
            </a:pPr>
            <a:endParaRPr lang="nl-NL">
              <a:latin typeface="Calibri" charset="0"/>
            </a:endParaRPr>
          </a:p>
        </p:txBody>
      </p:sp>
      <p:sp>
        <p:nvSpPr>
          <p:cNvPr id="47107" name="Tijdelijke aanduiding voor dianumm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C1AFBDF-8D56-1743-AD1C-057C33455990}" type="slidenum">
              <a:rPr lang="nl-NL" sz="1200">
                <a:latin typeface="Calibri" charset="0"/>
              </a:rPr>
              <a:pPr eaLnBrk="1" hangingPunct="1"/>
              <a:t>8</a:t>
            </a:fld>
            <a:endParaRPr lang="nl-NL"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jdelijke aanduiding voor dia-afbeelding 1"/>
          <p:cNvSpPr>
            <a:spLocks noGrp="1" noRot="1" noChangeAspect="1" noTextEdit="1"/>
          </p:cNvSpPr>
          <p:nvPr>
            <p:ph type="sldImg"/>
          </p:nvPr>
        </p:nvSpPr>
        <p:spPr>
          <a:ln/>
        </p:spPr>
      </p:sp>
      <p:sp>
        <p:nvSpPr>
          <p:cNvPr id="49154" name="Tijdelijke aanduiding voor notiti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nl-NL">
                <a:latin typeface="Calibri" charset="0"/>
              </a:rPr>
              <a:t>Hier de belangrijkste punten die we concluderen uit het voorgaande.</a:t>
            </a:r>
          </a:p>
          <a:p>
            <a:pPr eaLnBrk="1" hangingPunct="1">
              <a:spcBef>
                <a:spcPct val="0"/>
              </a:spcBef>
            </a:pPr>
            <a:endParaRPr lang="nl-NL">
              <a:latin typeface="Calibri" charset="0"/>
            </a:endParaRPr>
          </a:p>
          <a:p>
            <a:pPr eaLnBrk="1" hangingPunct="1">
              <a:spcBef>
                <a:spcPct val="0"/>
              </a:spcBef>
            </a:pPr>
            <a:r>
              <a:rPr lang="nl-NL">
                <a:latin typeface="Calibri" charset="0"/>
              </a:rPr>
              <a:t>Omdat het reguliere woordenschatonderwijs niet meer dan 400-800 woorden oplevert, is de achterstand die kinderen uit taalzwakke of anderstalige gezinnen al hebben niet meer in te halen. </a:t>
            </a:r>
          </a:p>
        </p:txBody>
      </p:sp>
      <p:sp>
        <p:nvSpPr>
          <p:cNvPr id="49155" name="Tijdelijke aanduiding voor dianumm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8A20B33-2976-6A4B-84E8-15894A797FA7}" type="slidenum">
              <a:rPr lang="en-US" sz="1200">
                <a:latin typeface="Calibri" charset="0"/>
              </a:rPr>
              <a:pPr eaLnBrk="1" hangingPunct="1"/>
              <a:t>9</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
    <p:bg>
      <p:bgPr>
        <a:blipFill dpi="0" rotWithShape="0">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539552" y="404664"/>
            <a:ext cx="5400600" cy="1470025"/>
          </a:xfrm>
        </p:spPr>
        <p:txBody>
          <a:bodyPr/>
          <a:lstStyle>
            <a:lvl1pPr>
              <a:defRPr b="1">
                <a:solidFill>
                  <a:schemeClr val="bg1"/>
                </a:solidFill>
                <a:latin typeface="Arial" pitchFamily="34" charset="0"/>
                <a:cs typeface="Arial" pitchFamily="34" charset="0"/>
              </a:defRPr>
            </a:lvl1pPr>
          </a:lstStyle>
          <a:p>
            <a:r>
              <a:rPr lang="nl-NL" smtClean="0"/>
              <a:t>Titelstijl van model bewerken</a:t>
            </a:r>
            <a:endParaRPr lang="nl-NL" dirty="0"/>
          </a:p>
        </p:txBody>
      </p:sp>
    </p:spTree>
    <p:extLst>
      <p:ext uri="{BB962C8B-B14F-4D97-AF65-F5344CB8AC3E}">
        <p14:creationId xmlns:p14="http://schemas.microsoft.com/office/powerpoint/2010/main" val="1407957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atin typeface="Arial" pitchFamily="34" charset="0"/>
                <a:cs typeface="Arial" pitchFamily="34" charset="0"/>
              </a:defRPr>
            </a:lvl1pPr>
          </a:lstStyle>
          <a:p>
            <a:r>
              <a:rPr lang="nl-NL" smtClean="0"/>
              <a:t>Titelstijl van model bewerken</a:t>
            </a:r>
            <a:endParaRPr lang="nl-NL" dirty="0"/>
          </a:p>
        </p:txBody>
      </p:sp>
      <p:sp>
        <p:nvSpPr>
          <p:cNvPr id="3" name="Tijdelijke aanduiding voor inhoud 2"/>
          <p:cNvSpPr>
            <a:spLocks noGrp="1"/>
          </p:cNvSpPr>
          <p:nvPr>
            <p:ph idx="1"/>
          </p:nvPr>
        </p:nvSpPr>
        <p:spPr>
          <a:xfrm>
            <a:off x="468000" y="2124000"/>
            <a:ext cx="8229600" cy="3753272"/>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23701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atin typeface="Arial" pitchFamily="34" charset="0"/>
                <a:cs typeface="Arial" pitchFamily="34" charset="0"/>
              </a:defRPr>
            </a:lvl1pPr>
          </a:lstStyle>
          <a:p>
            <a:r>
              <a:rPr lang="nl-NL" smtClean="0"/>
              <a:t>Titelstijl van model bewerken</a:t>
            </a:r>
            <a:endParaRPr lang="nl-NL" dirty="0"/>
          </a:p>
        </p:txBody>
      </p:sp>
      <p:sp>
        <p:nvSpPr>
          <p:cNvPr id="3" name="Tijdelijke aanduiding voor inhoud 2"/>
          <p:cNvSpPr>
            <a:spLocks noGrp="1"/>
          </p:cNvSpPr>
          <p:nvPr>
            <p:ph sz="half" idx="1"/>
          </p:nvPr>
        </p:nvSpPr>
        <p:spPr>
          <a:xfrm>
            <a:off x="468000" y="2124000"/>
            <a:ext cx="4038600" cy="3753272"/>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48200" y="2124000"/>
            <a:ext cx="4038600" cy="3753272"/>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2003400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atin typeface="Arial" pitchFamily="34" charset="0"/>
                <a:cs typeface="Arial" pitchFamily="34" charset="0"/>
              </a:defRPr>
            </a:lvl1pPr>
          </a:lstStyle>
          <a:p>
            <a:r>
              <a:rPr lang="nl-NL" smtClean="0"/>
              <a:t>Titelstijl van model bewerken</a:t>
            </a:r>
            <a:endParaRPr lang="nl-NL" dirty="0"/>
          </a:p>
        </p:txBody>
      </p:sp>
    </p:spTree>
    <p:extLst>
      <p:ext uri="{BB962C8B-B14F-4D97-AF65-F5344CB8AC3E}">
        <p14:creationId xmlns:p14="http://schemas.microsoft.com/office/powerpoint/2010/main" val="351662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2358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5310534"/>
            <a:ext cx="5486400" cy="566738"/>
          </a:xfrm>
        </p:spPr>
        <p:txBody>
          <a:bodyPr anchor="b"/>
          <a:lstStyle>
            <a:lvl1pPr algn="ctr">
              <a:defRPr sz="2000" b="1">
                <a:latin typeface="Arial" pitchFamily="34" charset="0"/>
                <a:cs typeface="Arial" pitchFamily="34" charset="0"/>
              </a:defRPr>
            </a:lvl1pPr>
          </a:lstStyle>
          <a:p>
            <a:r>
              <a:rPr lang="nl-NL" smtClean="0"/>
              <a:t>Titelstijl van model bewerken</a:t>
            </a:r>
            <a:endParaRPr lang="nl-NL" dirty="0"/>
          </a:p>
        </p:txBody>
      </p:sp>
      <p:sp>
        <p:nvSpPr>
          <p:cNvPr id="3" name="Tijdelijke aanduiding voor afbeelding 2"/>
          <p:cNvSpPr>
            <a:spLocks noGrp="1"/>
          </p:cNvSpPr>
          <p:nvPr>
            <p:ph type="pic" idx="1"/>
          </p:nvPr>
        </p:nvSpPr>
        <p:spPr>
          <a:xfrm>
            <a:off x="1792288" y="1122709"/>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Sleep de afbeelding naar de tijdelijke aanduiding of klik op het pictogram als u een afbeelding wilt toevoegen</a:t>
            </a:r>
            <a:endParaRPr lang="nl-NL" noProof="0" dirty="0"/>
          </a:p>
        </p:txBody>
      </p:sp>
    </p:spTree>
    <p:extLst>
      <p:ext uri="{BB962C8B-B14F-4D97-AF65-F5344CB8AC3E}">
        <p14:creationId xmlns:p14="http://schemas.microsoft.com/office/powerpoint/2010/main" val="2492298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el en grafiek">
    <p:spTree>
      <p:nvGrpSpPr>
        <p:cNvPr id="1" name=""/>
        <p:cNvGrpSpPr/>
        <p:nvPr/>
      </p:nvGrpSpPr>
      <p:grpSpPr>
        <a:xfrm>
          <a:off x="0" y="0"/>
          <a:ext cx="0" cy="0"/>
          <a:chOff x="0" y="0"/>
          <a:chExt cx="0" cy="0"/>
        </a:xfrm>
      </p:grpSpPr>
      <p:sp>
        <p:nvSpPr>
          <p:cNvPr id="2" name="Titel 1"/>
          <p:cNvSpPr>
            <a:spLocks noGrp="1"/>
          </p:cNvSpPr>
          <p:nvPr>
            <p:ph type="title"/>
          </p:nvPr>
        </p:nvSpPr>
        <p:spPr>
          <a:xfrm>
            <a:off x="683568" y="1124744"/>
            <a:ext cx="7704856" cy="1025203"/>
          </a:xfrm>
        </p:spPr>
        <p:txBody>
          <a:bodyPr/>
          <a:lstStyle>
            <a:lvl1pPr algn="l">
              <a:defRPr/>
            </a:lvl1pPr>
          </a:lstStyle>
          <a:p>
            <a:r>
              <a:rPr lang="nl-NL" smtClean="0"/>
              <a:t>Titelstijl van model bewerken</a:t>
            </a:r>
            <a:endParaRPr lang="nl-NL" dirty="0"/>
          </a:p>
        </p:txBody>
      </p:sp>
      <p:sp>
        <p:nvSpPr>
          <p:cNvPr id="3" name="Tijdelijke aanduiding voor grafiek 2"/>
          <p:cNvSpPr>
            <a:spLocks noGrp="1"/>
          </p:cNvSpPr>
          <p:nvPr>
            <p:ph type="chart" idx="1"/>
          </p:nvPr>
        </p:nvSpPr>
        <p:spPr>
          <a:xfrm>
            <a:off x="719138" y="2348879"/>
            <a:ext cx="7658100" cy="4086845"/>
          </a:xfrm>
        </p:spPr>
        <p:txBody>
          <a:bodyPr rtlCol="0">
            <a:normAutofit/>
          </a:bodyPr>
          <a:lstStyle/>
          <a:p>
            <a:pPr lvl="0"/>
            <a:r>
              <a:rPr lang="nl-NL" noProof="0" smtClean="0"/>
              <a:t>Klik op het pictogram als u een grafiek wilt toevoegen</a:t>
            </a:r>
            <a:endParaRPr lang="nl-NL" noProof="0"/>
          </a:p>
        </p:txBody>
      </p:sp>
    </p:spTree>
    <p:extLst>
      <p:ext uri="{BB962C8B-B14F-4D97-AF65-F5344CB8AC3E}">
        <p14:creationId xmlns:p14="http://schemas.microsoft.com/office/powerpoint/2010/main" val="2864708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dirty="0"/>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Tree>
    <p:extLst>
      <p:ext uri="{BB962C8B-B14F-4D97-AF65-F5344CB8AC3E}">
        <p14:creationId xmlns:p14="http://schemas.microsoft.com/office/powerpoint/2010/main" val="33264524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0"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68313" y="9175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468313" y="2124075"/>
            <a:ext cx="8229600" cy="375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xmlns:p14="http://schemas.microsoft.com/office/powerpoint/2010/main" id="1" dur="indefinite" restart="never" nodeType="tmRoot"/>
      </p:par>
    </p:tnLst>
  </p:timing>
  <p:txStyles>
    <p:titleStyle>
      <a:lvl1pPr algn="ctr" rtl="0" eaLnBrk="1" fontAlgn="base" hangingPunct="1">
        <a:spcBef>
          <a:spcPct val="0"/>
        </a:spcBef>
        <a:spcAft>
          <a:spcPct val="0"/>
        </a:spcAft>
        <a:defRPr sz="3200" b="1" kern="1200">
          <a:solidFill>
            <a:srgbClr val="FF7320"/>
          </a:solidFill>
          <a:latin typeface="Arial" pitchFamily="34" charset="0"/>
          <a:ea typeface="ＭＳ Ｐゴシック" charset="0"/>
          <a:cs typeface="Arial" pitchFamily="34" charset="0"/>
        </a:defRPr>
      </a:lvl1pPr>
      <a:lvl2pPr algn="ctr" rtl="0" eaLnBrk="1" fontAlgn="base" hangingPunct="1">
        <a:spcBef>
          <a:spcPct val="0"/>
        </a:spcBef>
        <a:spcAft>
          <a:spcPct val="0"/>
        </a:spcAft>
        <a:defRPr sz="3200" b="1">
          <a:solidFill>
            <a:srgbClr val="FF7320"/>
          </a:solidFill>
          <a:latin typeface="Arial" charset="0"/>
          <a:ea typeface="ＭＳ Ｐゴシック" charset="0"/>
          <a:cs typeface="Arial" charset="0"/>
        </a:defRPr>
      </a:lvl2pPr>
      <a:lvl3pPr algn="ctr" rtl="0" eaLnBrk="1" fontAlgn="base" hangingPunct="1">
        <a:spcBef>
          <a:spcPct val="0"/>
        </a:spcBef>
        <a:spcAft>
          <a:spcPct val="0"/>
        </a:spcAft>
        <a:defRPr sz="3200" b="1">
          <a:solidFill>
            <a:srgbClr val="FF7320"/>
          </a:solidFill>
          <a:latin typeface="Arial" charset="0"/>
          <a:ea typeface="ＭＳ Ｐゴシック" charset="0"/>
          <a:cs typeface="Arial" charset="0"/>
        </a:defRPr>
      </a:lvl3pPr>
      <a:lvl4pPr algn="ctr" rtl="0" eaLnBrk="1" fontAlgn="base" hangingPunct="1">
        <a:spcBef>
          <a:spcPct val="0"/>
        </a:spcBef>
        <a:spcAft>
          <a:spcPct val="0"/>
        </a:spcAft>
        <a:defRPr sz="3200" b="1">
          <a:solidFill>
            <a:srgbClr val="FF7320"/>
          </a:solidFill>
          <a:latin typeface="Arial" charset="0"/>
          <a:ea typeface="ＭＳ Ｐゴシック" charset="0"/>
          <a:cs typeface="Arial" charset="0"/>
        </a:defRPr>
      </a:lvl4pPr>
      <a:lvl5pPr algn="ctr" rtl="0" eaLnBrk="1" fontAlgn="base" hangingPunct="1">
        <a:spcBef>
          <a:spcPct val="0"/>
        </a:spcBef>
        <a:spcAft>
          <a:spcPct val="0"/>
        </a:spcAft>
        <a:defRPr sz="3200" b="1">
          <a:solidFill>
            <a:srgbClr val="FF7320"/>
          </a:solidFill>
          <a:latin typeface="Arial" charset="0"/>
          <a:ea typeface="ＭＳ Ｐゴシック" charset="0"/>
          <a:cs typeface="Arial" charset="0"/>
        </a:defRPr>
      </a:lvl5pPr>
      <a:lvl6pPr marL="457200" algn="ctr" rtl="0" eaLnBrk="1" fontAlgn="base" hangingPunct="1">
        <a:spcBef>
          <a:spcPct val="0"/>
        </a:spcBef>
        <a:spcAft>
          <a:spcPct val="0"/>
        </a:spcAft>
        <a:defRPr sz="3200" b="1">
          <a:solidFill>
            <a:srgbClr val="FF7320"/>
          </a:solidFill>
          <a:latin typeface="Arial" charset="0"/>
          <a:cs typeface="Arial" charset="0"/>
        </a:defRPr>
      </a:lvl6pPr>
      <a:lvl7pPr marL="914400" algn="ctr" rtl="0" eaLnBrk="1" fontAlgn="base" hangingPunct="1">
        <a:spcBef>
          <a:spcPct val="0"/>
        </a:spcBef>
        <a:spcAft>
          <a:spcPct val="0"/>
        </a:spcAft>
        <a:defRPr sz="3200" b="1">
          <a:solidFill>
            <a:srgbClr val="FF7320"/>
          </a:solidFill>
          <a:latin typeface="Arial" charset="0"/>
          <a:cs typeface="Arial" charset="0"/>
        </a:defRPr>
      </a:lvl7pPr>
      <a:lvl8pPr marL="1371600" algn="ctr" rtl="0" eaLnBrk="1" fontAlgn="base" hangingPunct="1">
        <a:spcBef>
          <a:spcPct val="0"/>
        </a:spcBef>
        <a:spcAft>
          <a:spcPct val="0"/>
        </a:spcAft>
        <a:defRPr sz="3200" b="1">
          <a:solidFill>
            <a:srgbClr val="FF7320"/>
          </a:solidFill>
          <a:latin typeface="Arial" charset="0"/>
          <a:cs typeface="Arial" charset="0"/>
        </a:defRPr>
      </a:lvl8pPr>
      <a:lvl9pPr marL="1828800" algn="ctr" rtl="0" eaLnBrk="1" fontAlgn="base" hangingPunct="1">
        <a:spcBef>
          <a:spcPct val="0"/>
        </a:spcBef>
        <a:spcAft>
          <a:spcPct val="0"/>
        </a:spcAft>
        <a:defRPr sz="3200" b="1">
          <a:solidFill>
            <a:srgbClr val="FF7320"/>
          </a:solidFill>
          <a:latin typeface="Arial" charset="0"/>
          <a:cs typeface="Arial" charset="0"/>
        </a:defRPr>
      </a:lvl9pPr>
    </p:titleStyle>
    <p:bodyStyle>
      <a:lvl1pPr marL="342900" indent="-342900" algn="l" rtl="0" eaLnBrk="1" fontAlgn="base" hangingPunct="1">
        <a:spcBef>
          <a:spcPct val="20000"/>
        </a:spcBef>
        <a:spcAft>
          <a:spcPct val="0"/>
        </a:spcAft>
        <a:buClr>
          <a:srgbClr val="FF7320"/>
        </a:buClr>
        <a:buSzPct val="80000"/>
        <a:buFont typeface="Arial" charset="0"/>
        <a:buChar char="●"/>
        <a:defRPr sz="3200" kern="1200">
          <a:solidFill>
            <a:schemeClr val="tx1"/>
          </a:solidFill>
          <a:latin typeface="Arial" pitchFamily="34" charset="0"/>
          <a:ea typeface="ＭＳ Ｐゴシック" charset="0"/>
          <a:cs typeface="Arial" pitchFamily="34" charset="0"/>
        </a:defRPr>
      </a:lvl1pPr>
      <a:lvl2pPr marL="742950" indent="-285750" algn="l" rtl="0" eaLnBrk="1" fontAlgn="base" hangingPunct="1">
        <a:spcBef>
          <a:spcPct val="20000"/>
        </a:spcBef>
        <a:spcAft>
          <a:spcPct val="0"/>
        </a:spcAft>
        <a:buClr>
          <a:srgbClr val="FF7320"/>
        </a:buClr>
        <a:buSzPct val="60000"/>
        <a:buFont typeface="Arial" charset="0"/>
        <a:buChar char="●"/>
        <a:defRPr sz="2800" kern="1200">
          <a:solidFill>
            <a:schemeClr val="tx1"/>
          </a:solidFill>
          <a:latin typeface="Arial" pitchFamily="34" charset="0"/>
          <a:ea typeface="Arial" charset="0"/>
          <a:cs typeface="Arial" pitchFamily="34" charset="0"/>
        </a:defRPr>
      </a:lvl2pPr>
      <a:lvl3pPr marL="1143000" indent="-228600" algn="l" rtl="0" eaLnBrk="1" fontAlgn="base" hangingPunct="1">
        <a:spcBef>
          <a:spcPct val="20000"/>
        </a:spcBef>
        <a:spcAft>
          <a:spcPct val="0"/>
        </a:spcAft>
        <a:buClr>
          <a:srgbClr val="FF7320"/>
        </a:buClr>
        <a:buSzPct val="55000"/>
        <a:buFont typeface="Arial" charset="0"/>
        <a:buChar char="●"/>
        <a:defRPr sz="2400" kern="1200">
          <a:solidFill>
            <a:schemeClr val="tx1"/>
          </a:solidFill>
          <a:latin typeface="Arial" pitchFamily="34" charset="0"/>
          <a:ea typeface="Arial" charset="0"/>
          <a:cs typeface="Arial" pitchFamily="34" charset="0"/>
        </a:defRPr>
      </a:lvl3pPr>
      <a:lvl4pPr marL="1600200" indent="-228600" algn="l" rtl="0" eaLnBrk="1" fontAlgn="base" hangingPunct="1">
        <a:spcBef>
          <a:spcPct val="20000"/>
        </a:spcBef>
        <a:spcAft>
          <a:spcPct val="0"/>
        </a:spcAft>
        <a:buClr>
          <a:srgbClr val="FF7320"/>
        </a:buClr>
        <a:buSzPct val="55000"/>
        <a:buFont typeface="Arial" charset="0"/>
        <a:buChar char="●"/>
        <a:defRPr sz="2000" kern="1200">
          <a:solidFill>
            <a:schemeClr val="tx1"/>
          </a:solidFill>
          <a:latin typeface="Arial" pitchFamily="34" charset="0"/>
          <a:ea typeface="Arial" charset="0"/>
          <a:cs typeface="Arial" pitchFamily="34" charset="0"/>
        </a:defRPr>
      </a:lvl4pPr>
      <a:lvl5pPr marL="2057400" indent="-228600" algn="l" rtl="0" eaLnBrk="1" fontAlgn="base" hangingPunct="1">
        <a:spcBef>
          <a:spcPct val="20000"/>
        </a:spcBef>
        <a:spcAft>
          <a:spcPct val="0"/>
        </a:spcAft>
        <a:buClr>
          <a:srgbClr val="FF7320"/>
        </a:buClr>
        <a:buSzPct val="55000"/>
        <a:buFont typeface="Arial" charset="0"/>
        <a:buChar char="●"/>
        <a:defRPr sz="2000" kern="1200">
          <a:solidFill>
            <a:schemeClr val="tx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zen.nl/nl/over-stichting-lezen/nieuwsbrie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youtu.be/6PIIkf_Ve8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Interactief Voorlezen PWO </a:t>
            </a:r>
            <a:endParaRPr lang="nl-NL" dirty="0"/>
          </a:p>
        </p:txBody>
      </p:sp>
      <p:sp>
        <p:nvSpPr>
          <p:cNvPr id="3" name="Subtitel 2"/>
          <p:cNvSpPr>
            <a:spLocks noGrp="1"/>
          </p:cNvSpPr>
          <p:nvPr>
            <p:ph type="subTitle" idx="1"/>
          </p:nvPr>
        </p:nvSpPr>
        <p:spPr>
          <a:xfrm>
            <a:off x="522111" y="3886200"/>
            <a:ext cx="7936089" cy="1752600"/>
          </a:xfrm>
        </p:spPr>
        <p:txBody>
          <a:bodyPr>
            <a:normAutofit/>
          </a:bodyPr>
          <a:lstStyle/>
          <a:p>
            <a:r>
              <a:rPr lang="nl-NL" dirty="0" smtClean="0"/>
              <a:t>Liselotte Dessauvagie </a:t>
            </a:r>
          </a:p>
          <a:p>
            <a:r>
              <a:rPr lang="nl-NL" dirty="0" smtClean="0"/>
              <a:t>Stichting </a:t>
            </a:r>
            <a:r>
              <a:rPr lang="nl-NL" dirty="0" smtClean="0"/>
              <a:t>Lezen</a:t>
            </a:r>
            <a:endParaRPr lang="nl-NL" dirty="0"/>
          </a:p>
        </p:txBody>
      </p:sp>
    </p:spTree>
    <p:extLst>
      <p:ext uri="{BB962C8B-B14F-4D97-AF65-F5344CB8AC3E}">
        <p14:creationId xmlns:p14="http://schemas.microsoft.com/office/powerpoint/2010/main" val="23322314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Interactief voorlezen </a:t>
            </a:r>
            <a:endParaRPr lang="nl-NL" dirty="0"/>
          </a:p>
        </p:txBody>
      </p:sp>
      <p:pic>
        <p:nvPicPr>
          <p:cNvPr id="4" name="Tijdelijke aanduiding voor inhoud 3" descr="cover-kraan.png"/>
          <p:cNvPicPr>
            <a:picLocks noGrp="1" noChangeAspect="1"/>
          </p:cNvPicPr>
          <p:nvPr>
            <p:ph idx="1"/>
          </p:nvPr>
        </p:nvPicPr>
        <p:blipFill>
          <a:blip r:embed="rId2" cstate="screen">
            <a:extLst>
              <a:ext uri="{28A0092B-C50C-407E-A947-70E740481C1C}">
                <a14:useLocalDpi xmlns:a14="http://schemas.microsoft.com/office/drawing/2010/main"/>
              </a:ext>
            </a:extLst>
          </a:blip>
          <a:srcRect l="-95080" r="-95080"/>
          <a:stretch>
            <a:fillRect/>
          </a:stretch>
        </p:blipFill>
        <p:spPr/>
      </p:pic>
    </p:spTree>
    <p:extLst>
      <p:ext uri="{BB962C8B-B14F-4D97-AF65-F5344CB8AC3E}">
        <p14:creationId xmlns:p14="http://schemas.microsoft.com/office/powerpoint/2010/main" val="3068362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313" y="588708"/>
            <a:ext cx="8229600" cy="1143000"/>
          </a:xfrm>
        </p:spPr>
        <p:txBody>
          <a:bodyPr/>
          <a:lstStyle/>
          <a:p>
            <a:r>
              <a:rPr lang="nl-NL" dirty="0" smtClean="0"/>
              <a:t>Stappen bij interactief voorlezen: </a:t>
            </a:r>
            <a:endParaRPr lang="nl-NL" dirty="0"/>
          </a:p>
        </p:txBody>
      </p:sp>
      <p:sp>
        <p:nvSpPr>
          <p:cNvPr id="3" name="Tijdelijke aanduiding voor inhoud 2"/>
          <p:cNvSpPr>
            <a:spLocks noGrp="1"/>
          </p:cNvSpPr>
          <p:nvPr>
            <p:ph idx="1"/>
          </p:nvPr>
        </p:nvSpPr>
        <p:spPr>
          <a:xfrm>
            <a:off x="468000" y="1587631"/>
            <a:ext cx="8229600" cy="4289641"/>
          </a:xfrm>
        </p:spPr>
        <p:txBody>
          <a:bodyPr/>
          <a:lstStyle/>
          <a:p>
            <a:pPr marL="514350" indent="-514350">
              <a:buFont typeface="+mj-lt"/>
              <a:buAutoNum type="arabicPeriod"/>
            </a:pPr>
            <a:r>
              <a:rPr lang="nl-NL" dirty="0" smtClean="0"/>
              <a:t>Vooraf bekijken en bespreken:</a:t>
            </a:r>
          </a:p>
          <a:p>
            <a:pPr lvl="1"/>
            <a:r>
              <a:rPr lang="nl-NL" dirty="0" smtClean="0"/>
              <a:t>Wat zie je? Wat denk je? </a:t>
            </a:r>
          </a:p>
          <a:p>
            <a:pPr marL="514350" indent="-514350">
              <a:buFont typeface="+mj-lt"/>
              <a:buAutoNum type="arabicPeriod"/>
            </a:pPr>
            <a:r>
              <a:rPr lang="nl-NL" dirty="0" smtClean="0"/>
              <a:t>Alleen de prenten laten zien: </a:t>
            </a:r>
          </a:p>
          <a:p>
            <a:pPr lvl="1"/>
            <a:r>
              <a:rPr lang="nl-NL" dirty="0" smtClean="0"/>
              <a:t>Wat gebeurt er? Bespreek dat met elkaar </a:t>
            </a:r>
          </a:p>
          <a:p>
            <a:pPr marL="514350" indent="-514350">
              <a:buFont typeface="+mj-lt"/>
              <a:buAutoNum type="arabicPeriod"/>
            </a:pPr>
            <a:r>
              <a:rPr lang="nl-NL" dirty="0" smtClean="0"/>
              <a:t>Voorlezen van de tekst, bekijken prenten </a:t>
            </a:r>
          </a:p>
          <a:p>
            <a:pPr lvl="1"/>
            <a:r>
              <a:rPr lang="nl-NL" dirty="0" smtClean="0"/>
              <a:t>Denkvragen tussendoor en achteraf</a:t>
            </a:r>
          </a:p>
          <a:p>
            <a:pPr marL="514350" indent="-514350">
              <a:buFont typeface="+mj-lt"/>
              <a:buAutoNum type="arabicPeriod"/>
            </a:pPr>
            <a:r>
              <a:rPr lang="nl-NL" dirty="0" smtClean="0"/>
              <a:t>Verwerken van het boek: </a:t>
            </a:r>
          </a:p>
          <a:p>
            <a:pPr lvl="1"/>
            <a:r>
              <a:rPr lang="nl-NL" dirty="0" smtClean="0"/>
              <a:t>Verteltafel / spelletjes / verwerkingsopdracht / kinderen vertellen het verhaal </a:t>
            </a:r>
          </a:p>
          <a:p>
            <a:endParaRPr lang="nl-NL" dirty="0" smtClean="0"/>
          </a:p>
          <a:p>
            <a:endParaRPr lang="nl-NL" dirty="0"/>
          </a:p>
        </p:txBody>
      </p:sp>
    </p:spTree>
    <p:extLst>
      <p:ext uri="{BB962C8B-B14F-4D97-AF65-F5344CB8AC3E}">
        <p14:creationId xmlns:p14="http://schemas.microsoft.com/office/powerpoint/2010/main" val="3598766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Nu jullie: </a:t>
            </a:r>
            <a:endParaRPr lang="nl-NL" dirty="0"/>
          </a:p>
        </p:txBody>
      </p:sp>
      <p:sp>
        <p:nvSpPr>
          <p:cNvPr id="3" name="Tijdelijke aanduiding voor inhoud 2"/>
          <p:cNvSpPr>
            <a:spLocks noGrp="1"/>
          </p:cNvSpPr>
          <p:nvPr>
            <p:ph idx="1"/>
          </p:nvPr>
        </p:nvSpPr>
        <p:spPr/>
        <p:txBody>
          <a:bodyPr/>
          <a:lstStyle/>
          <a:p>
            <a:r>
              <a:rPr lang="nl-NL" dirty="0" smtClean="0"/>
              <a:t>Groepjes van 3</a:t>
            </a:r>
          </a:p>
          <a:p>
            <a:r>
              <a:rPr lang="nl-NL" dirty="0" smtClean="0"/>
              <a:t>Kies een boek of gedicht uit </a:t>
            </a:r>
            <a:r>
              <a:rPr lang="nl-NL" i="1" dirty="0" smtClean="0"/>
              <a:t>Dag Poes</a:t>
            </a:r>
            <a:r>
              <a:rPr lang="nl-NL" dirty="0" smtClean="0"/>
              <a:t>! </a:t>
            </a:r>
          </a:p>
          <a:p>
            <a:pPr lvl="1"/>
            <a:r>
              <a:rPr lang="nl-NL" dirty="0" smtClean="0"/>
              <a:t>Bespreek welke (denk!)vragen je vooraf, tijdens en achteraf zou kunnen stellen. </a:t>
            </a:r>
          </a:p>
          <a:p>
            <a:pPr lvl="1"/>
            <a:r>
              <a:rPr lang="nl-NL" dirty="0" smtClean="0"/>
              <a:t>Waarmee activeer je de voorkennis? </a:t>
            </a:r>
          </a:p>
          <a:p>
            <a:pPr lvl="1"/>
            <a:r>
              <a:rPr lang="nl-NL" dirty="0" smtClean="0"/>
              <a:t>Wat zou je als verwerking kunnen doen? (</a:t>
            </a:r>
            <a:r>
              <a:rPr lang="nl-NL" dirty="0" smtClean="0">
                <a:sym typeface="Wingdings"/>
              </a:rPr>
              <a:t> die teruggrijpt op het boek!) </a:t>
            </a:r>
            <a:endParaRPr lang="nl-NL" dirty="0" smtClean="0"/>
          </a:p>
          <a:p>
            <a:pPr lvl="1"/>
            <a:endParaRPr lang="nl-NL" dirty="0"/>
          </a:p>
        </p:txBody>
      </p:sp>
    </p:spTree>
    <p:extLst>
      <p:ext uri="{BB962C8B-B14F-4D97-AF65-F5344CB8AC3E}">
        <p14:creationId xmlns:p14="http://schemas.microsoft.com/office/powerpoint/2010/main" val="2550424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Opzet Keuzedeel</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dirty="0" smtClean="0"/>
              <a:t>6 </a:t>
            </a:r>
            <a:r>
              <a:rPr lang="nl-NL" dirty="0" smtClean="0"/>
              <a:t>lessen</a:t>
            </a:r>
            <a:endParaRPr lang="nl-NL" dirty="0" smtClean="0">
              <a:sym typeface="Wingdings"/>
            </a:endParaRPr>
          </a:p>
          <a:p>
            <a:r>
              <a:rPr lang="nl-NL" dirty="0" smtClean="0"/>
              <a:t>Reader </a:t>
            </a:r>
            <a:r>
              <a:rPr lang="nl-NL" dirty="0" smtClean="0"/>
              <a:t>als leidraad </a:t>
            </a:r>
          </a:p>
          <a:p>
            <a:r>
              <a:rPr lang="nl-NL" dirty="0" smtClean="0"/>
              <a:t>Afwisseling van lezen &amp; voorbereiden / praktijkopdrachten / oefenen in de les </a:t>
            </a:r>
          </a:p>
          <a:p>
            <a:r>
              <a:rPr lang="nl-NL" dirty="0" smtClean="0"/>
              <a:t>Eindopdracht: (voor)leesplan maken </a:t>
            </a:r>
          </a:p>
          <a:p>
            <a:r>
              <a:rPr lang="nl-NL" dirty="0" smtClean="0"/>
              <a:t>Literatuur: </a:t>
            </a:r>
          </a:p>
          <a:p>
            <a:pPr lvl="1"/>
            <a:r>
              <a:rPr lang="nl-NL" dirty="0" smtClean="0"/>
              <a:t>Voorlezen gaat zó - Margriet Chorus </a:t>
            </a:r>
          </a:p>
          <a:p>
            <a:pPr lvl="1"/>
            <a:r>
              <a:rPr lang="nl-NL" dirty="0" smtClean="0"/>
              <a:t>Reader </a:t>
            </a:r>
          </a:p>
          <a:p>
            <a:pPr lvl="1"/>
            <a:r>
              <a:rPr lang="nl-NL" dirty="0" smtClean="0"/>
              <a:t>Brochures en filmpjes via internet </a:t>
            </a:r>
            <a:endParaRPr lang="nl-NL" dirty="0" smtClean="0"/>
          </a:p>
          <a:p>
            <a:r>
              <a:rPr lang="nl-NL" b="1" dirty="0" smtClean="0"/>
              <a:t>Komt in nieuwsbrief Stichting Lezen als het af is! </a:t>
            </a:r>
          </a:p>
          <a:p>
            <a:pPr marL="0" indent="0">
              <a:buNone/>
            </a:pPr>
            <a:r>
              <a:rPr lang="nl-NL" b="1" dirty="0">
                <a:sym typeface="Wingdings"/>
              </a:rPr>
              <a:t> </a:t>
            </a:r>
            <a:r>
              <a:rPr lang="nl-NL" b="1" dirty="0">
                <a:sym typeface="Wingdings"/>
                <a:hlinkClick r:id="rId2"/>
              </a:rPr>
              <a:t>https://www.lezen.nl/nl/over-stichting-lezen/</a:t>
            </a:r>
            <a:r>
              <a:rPr lang="nl-NL" b="1" dirty="0" smtClean="0">
                <a:sym typeface="Wingdings"/>
                <a:hlinkClick r:id="rId2"/>
              </a:rPr>
              <a:t>nieuwsbrief</a:t>
            </a:r>
            <a:r>
              <a:rPr lang="nl-NL" b="1" dirty="0" smtClean="0">
                <a:sym typeface="Wingdings"/>
              </a:rPr>
              <a:t> </a:t>
            </a:r>
            <a:endParaRPr lang="nl-NL" b="1" dirty="0"/>
          </a:p>
        </p:txBody>
      </p:sp>
    </p:spTree>
    <p:extLst>
      <p:ext uri="{BB962C8B-B14F-4D97-AF65-F5344CB8AC3E}">
        <p14:creationId xmlns:p14="http://schemas.microsoft.com/office/powerpoint/2010/main" val="42551137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Opzet keuzedeel: </a:t>
            </a:r>
            <a:endParaRPr lang="nl-NL" dirty="0"/>
          </a:p>
        </p:txBody>
      </p:sp>
      <p:sp>
        <p:nvSpPr>
          <p:cNvPr id="3" name="Tijdelijke aanduiding voor inhoud 2"/>
          <p:cNvSpPr>
            <a:spLocks noGrp="1"/>
          </p:cNvSpPr>
          <p:nvPr>
            <p:ph idx="1"/>
          </p:nvPr>
        </p:nvSpPr>
        <p:spPr>
          <a:xfrm>
            <a:off x="468000" y="1820333"/>
            <a:ext cx="8229600" cy="4586111"/>
          </a:xfrm>
        </p:spPr>
        <p:txBody>
          <a:bodyPr>
            <a:normAutofit fontScale="85000" lnSpcReduction="10000"/>
          </a:bodyPr>
          <a:lstStyle/>
          <a:p>
            <a:pPr marL="0" indent="0">
              <a:buNone/>
            </a:pPr>
            <a:r>
              <a:rPr lang="nl-NL" dirty="0" smtClean="0"/>
              <a:t>Aan het einde kun je: </a:t>
            </a:r>
          </a:p>
          <a:p>
            <a:pPr lvl="0"/>
            <a:r>
              <a:rPr lang="nl-NL" dirty="0"/>
              <a:t>een (voor)leesplan beoordelen, aanvullen en opstellen. </a:t>
            </a:r>
          </a:p>
          <a:p>
            <a:pPr lvl="0"/>
            <a:r>
              <a:rPr lang="nl-NL" dirty="0"/>
              <a:t>het leesplezier van kinderen in de instelling (kinderopvang/peuteropvang/ school/bibliotheek) bevorderen door het organiseren van geschikte en doelmatige activiteiten.</a:t>
            </a:r>
          </a:p>
          <a:p>
            <a:pPr lvl="0"/>
            <a:r>
              <a:rPr lang="nl-NL" dirty="0"/>
              <a:t>de ouders/verzorgers van de genoemde kinderen actief betrekken bij de leesbevordering. </a:t>
            </a:r>
          </a:p>
          <a:p>
            <a:r>
              <a:rPr lang="nl-NL" dirty="0"/>
              <a:t>samenwerken met diverse partners</a:t>
            </a:r>
            <a:r>
              <a:rPr lang="nl-NL" dirty="0" smtClean="0">
                <a:effectLst/>
              </a:rPr>
              <a:t> </a:t>
            </a:r>
            <a:r>
              <a:rPr lang="nl-NL" dirty="0"/>
              <a:t>in een netwerk</a:t>
            </a:r>
            <a:r>
              <a:rPr lang="nl-NL" dirty="0" smtClean="0">
                <a:effectLst/>
              </a:rPr>
              <a:t> </a:t>
            </a:r>
            <a:endParaRPr lang="nl-NL" dirty="0"/>
          </a:p>
        </p:txBody>
      </p:sp>
    </p:spTree>
    <p:extLst>
      <p:ext uri="{BB962C8B-B14F-4D97-AF65-F5344CB8AC3E}">
        <p14:creationId xmlns:p14="http://schemas.microsoft.com/office/powerpoint/2010/main" val="32866245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 je nodig? </a:t>
            </a:r>
            <a:endParaRPr lang="nl-NL" dirty="0"/>
          </a:p>
        </p:txBody>
      </p:sp>
      <p:sp>
        <p:nvSpPr>
          <p:cNvPr id="3" name="Tijdelijke aanduiding voor inhoud 2"/>
          <p:cNvSpPr>
            <a:spLocks noGrp="1"/>
          </p:cNvSpPr>
          <p:nvPr>
            <p:ph idx="1"/>
          </p:nvPr>
        </p:nvSpPr>
        <p:spPr/>
        <p:txBody>
          <a:bodyPr/>
          <a:lstStyle/>
          <a:p>
            <a:r>
              <a:rPr lang="nl-NL" dirty="0" smtClean="0"/>
              <a:t>Kennis over geletterdheid </a:t>
            </a:r>
          </a:p>
          <a:p>
            <a:r>
              <a:rPr lang="nl-NL" dirty="0" smtClean="0"/>
              <a:t>Enthousiasme voor leesbevordering </a:t>
            </a:r>
          </a:p>
          <a:p>
            <a:r>
              <a:rPr lang="nl-NL" dirty="0" smtClean="0"/>
              <a:t>Actuele boekenkennis: </a:t>
            </a:r>
          </a:p>
          <a:p>
            <a:pPr lvl="1"/>
            <a:r>
              <a:rPr lang="nl-NL" dirty="0" smtClean="0"/>
              <a:t>De GVP </a:t>
            </a:r>
          </a:p>
          <a:p>
            <a:pPr lvl="1"/>
            <a:r>
              <a:rPr lang="nl-NL" dirty="0" smtClean="0"/>
              <a:t>Jaap Leest / Kinderboekenpraatjes </a:t>
            </a:r>
          </a:p>
          <a:p>
            <a:pPr lvl="1"/>
            <a:r>
              <a:rPr lang="nl-NL" dirty="0" smtClean="0"/>
              <a:t>Uitgevers </a:t>
            </a:r>
          </a:p>
          <a:p>
            <a:pPr lvl="1"/>
            <a:r>
              <a:rPr lang="nl-NL" dirty="0" smtClean="0"/>
              <a:t>Stichting Lezen  </a:t>
            </a:r>
            <a:endParaRPr lang="nl-NL" dirty="0"/>
          </a:p>
        </p:txBody>
      </p:sp>
    </p:spTree>
    <p:extLst>
      <p:ext uri="{BB962C8B-B14F-4D97-AF65-F5344CB8AC3E}">
        <p14:creationId xmlns:p14="http://schemas.microsoft.com/office/powerpoint/2010/main" val="315689666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Goed voorbeeld</a:t>
            </a:r>
            <a:r>
              <a:rPr lang="is-IS" dirty="0"/>
              <a:t>…. </a:t>
            </a:r>
            <a:endParaRPr lang="nl-NL" dirty="0"/>
          </a:p>
        </p:txBody>
      </p:sp>
      <p:pic>
        <p:nvPicPr>
          <p:cNvPr id="4" name="Tijdelijke aanduiding voor inhoud 3"/>
          <p:cNvPicPr>
            <a:picLocks noGrp="1"/>
          </p:cNvPicPr>
          <p:nvPr>
            <p:ph idx="1"/>
          </p:nvPr>
        </p:nvPicPr>
        <p:blipFill>
          <a:blip r:embed="rId2" cstate="screen">
            <a:extLst>
              <a:ext uri="{28A0092B-C50C-407E-A947-70E740481C1C}">
                <a14:useLocalDpi xmlns:a14="http://schemas.microsoft.com/office/drawing/2010/main"/>
              </a:ext>
            </a:extLst>
          </a:blip>
          <a:srcRect l="-38761" r="-38761"/>
          <a:stretch>
            <a:fillRect/>
          </a:stretch>
        </p:blipFill>
        <p:spPr>
          <a:prstGeom prst="rect">
            <a:avLst/>
          </a:prstGeom>
        </p:spPr>
      </p:pic>
    </p:spTree>
    <p:extLst>
      <p:ext uri="{BB962C8B-B14F-4D97-AF65-F5344CB8AC3E}">
        <p14:creationId xmlns:p14="http://schemas.microsoft.com/office/powerpoint/2010/main" val="24110081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Nawoord </a:t>
            </a:r>
            <a:endParaRPr lang="nl-NL" dirty="0"/>
          </a:p>
        </p:txBody>
      </p:sp>
      <p:pic>
        <p:nvPicPr>
          <p:cNvPr id="4" name="Tijdelijke aanduiding voor inhoud 3" descr="Dag poes 9789089672353_front.jpg"/>
          <p:cNvPicPr>
            <a:picLocks noGrp="1" noChangeAspect="1"/>
          </p:cNvPicPr>
          <p:nvPr>
            <p:ph idx="1"/>
          </p:nvPr>
        </p:nvPicPr>
        <p:blipFill>
          <a:blip r:embed="rId2" cstate="screen">
            <a:extLst>
              <a:ext uri="{28A0092B-C50C-407E-A947-70E740481C1C}">
                <a14:useLocalDpi xmlns:a14="http://schemas.microsoft.com/office/drawing/2010/main"/>
              </a:ext>
            </a:extLst>
          </a:blip>
          <a:srcRect l="-81340" r="-81340"/>
          <a:stretch>
            <a:fillRect/>
          </a:stretch>
        </p:blipFill>
        <p:spPr/>
      </p:pic>
    </p:spTree>
    <p:extLst>
      <p:ext uri="{BB962C8B-B14F-4D97-AF65-F5344CB8AC3E}">
        <p14:creationId xmlns:p14="http://schemas.microsoft.com/office/powerpoint/2010/main" val="1637653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Voorwoord en kennismaken </a:t>
            </a:r>
            <a:endParaRPr lang="nl-NL" dirty="0"/>
          </a:p>
        </p:txBody>
      </p:sp>
      <p:pic>
        <p:nvPicPr>
          <p:cNvPr id="5" name="Afbeelding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98062" y="1911320"/>
            <a:ext cx="3589759" cy="3583232"/>
          </a:xfrm>
          <a:prstGeom prst="rect">
            <a:avLst/>
          </a:prstGeom>
        </p:spPr>
      </p:pic>
      <p:sp>
        <p:nvSpPr>
          <p:cNvPr id="6" name="Wolk 5"/>
          <p:cNvSpPr/>
          <p:nvPr/>
        </p:nvSpPr>
        <p:spPr>
          <a:xfrm>
            <a:off x="5683171" y="1713053"/>
            <a:ext cx="3003630" cy="2308441"/>
          </a:xfrm>
          <a:prstGeom prst="cloud">
            <a:avLst/>
          </a:prstGeom>
          <a:noFill/>
          <a:ln>
            <a:solidFill>
              <a:schemeClr val="tx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Tekstvak 6"/>
          <p:cNvSpPr txBox="1"/>
          <p:nvPr/>
        </p:nvSpPr>
        <p:spPr>
          <a:xfrm rot="20846893">
            <a:off x="6187020" y="2333205"/>
            <a:ext cx="2196197" cy="830997"/>
          </a:xfrm>
          <a:prstGeom prst="rect">
            <a:avLst/>
          </a:prstGeom>
          <a:noFill/>
        </p:spPr>
        <p:txBody>
          <a:bodyPr wrap="square" rtlCol="0">
            <a:spAutoFit/>
          </a:bodyPr>
          <a:lstStyle/>
          <a:p>
            <a:r>
              <a:rPr lang="nl-NL" sz="2400" dirty="0" smtClean="0">
                <a:solidFill>
                  <a:schemeClr val="tx1">
                    <a:lumMod val="65000"/>
                    <a:lumOff val="35000"/>
                  </a:schemeClr>
                </a:solidFill>
              </a:rPr>
              <a:t>Welkom! </a:t>
            </a:r>
          </a:p>
          <a:p>
            <a:r>
              <a:rPr lang="nl-NL" sz="2400" dirty="0" smtClean="0">
                <a:solidFill>
                  <a:schemeClr val="tx1">
                    <a:lumMod val="65000"/>
                    <a:lumOff val="35000"/>
                  </a:schemeClr>
                </a:solidFill>
              </a:rPr>
              <a:t>Wie zijn jullie? </a:t>
            </a:r>
            <a:endParaRPr lang="nl-NL" sz="2400" dirty="0">
              <a:solidFill>
                <a:schemeClr val="tx1">
                  <a:lumMod val="65000"/>
                  <a:lumOff val="35000"/>
                </a:schemeClr>
              </a:solidFill>
            </a:endParaRPr>
          </a:p>
        </p:txBody>
      </p:sp>
    </p:spTree>
    <p:extLst>
      <p:ext uri="{BB962C8B-B14F-4D97-AF65-F5344CB8AC3E}">
        <p14:creationId xmlns:p14="http://schemas.microsoft.com/office/powerpoint/2010/main" val="396601058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3536" y="346075"/>
            <a:ext cx="8229600" cy="1143000"/>
          </a:xfrm>
        </p:spPr>
        <p:txBody>
          <a:bodyPr/>
          <a:lstStyle/>
          <a:p>
            <a:r>
              <a:rPr lang="nl-NL" dirty="0" smtClean="0"/>
              <a:t>Programma </a:t>
            </a:r>
            <a:endParaRPr lang="nl-NL" dirty="0"/>
          </a:p>
        </p:txBody>
      </p:sp>
      <p:sp>
        <p:nvSpPr>
          <p:cNvPr id="3" name="Tijdelijke aanduiding voor inhoud 2"/>
          <p:cNvSpPr>
            <a:spLocks noGrp="1"/>
          </p:cNvSpPr>
          <p:nvPr>
            <p:ph idx="1"/>
          </p:nvPr>
        </p:nvSpPr>
        <p:spPr>
          <a:xfrm>
            <a:off x="468000" y="1255889"/>
            <a:ext cx="8229600" cy="5164667"/>
          </a:xfrm>
        </p:spPr>
        <p:txBody>
          <a:bodyPr/>
          <a:lstStyle/>
          <a:p>
            <a:r>
              <a:rPr lang="nl-NL" sz="2800" dirty="0" smtClean="0"/>
              <a:t>Voorwoord &amp; kennismaking </a:t>
            </a:r>
          </a:p>
          <a:p>
            <a:r>
              <a:rPr lang="nl-NL" sz="2800" dirty="0">
                <a:sym typeface="Wingdings"/>
              </a:rPr>
              <a:t>B</a:t>
            </a:r>
            <a:r>
              <a:rPr lang="nl-NL" sz="2800" dirty="0" smtClean="0">
                <a:sym typeface="Wingdings"/>
              </a:rPr>
              <a:t>ouwstenen leesbevordering</a:t>
            </a:r>
          </a:p>
          <a:p>
            <a:r>
              <a:rPr lang="nl-NL" sz="2800" dirty="0">
                <a:sym typeface="Wingdings"/>
              </a:rPr>
              <a:t>Leescirkel Chambers </a:t>
            </a:r>
            <a:endParaRPr lang="nl-NL" sz="2800" dirty="0" smtClean="0">
              <a:sym typeface="Wingdings"/>
            </a:endParaRPr>
          </a:p>
          <a:p>
            <a:r>
              <a:rPr lang="nl-NL" sz="2800" dirty="0" smtClean="0">
                <a:sym typeface="Wingdings"/>
              </a:rPr>
              <a:t>Achtergronden noodzaak geletterdheid </a:t>
            </a:r>
            <a:endParaRPr lang="nl-NL" sz="2800" dirty="0" smtClean="0">
              <a:sym typeface="Wingdings"/>
            </a:endParaRPr>
          </a:p>
          <a:p>
            <a:r>
              <a:rPr lang="nl-NL" sz="2800" dirty="0" smtClean="0">
                <a:sym typeface="Wingdings"/>
              </a:rPr>
              <a:t>Interactief voorlezen in de praktijk </a:t>
            </a:r>
          </a:p>
          <a:p>
            <a:r>
              <a:rPr lang="nl-NL" sz="2800" dirty="0" smtClean="0">
                <a:sym typeface="Wingdings"/>
              </a:rPr>
              <a:t>Keuzedeel voor studenten mbo </a:t>
            </a:r>
            <a:endParaRPr lang="nl-NL" sz="2800" dirty="0" smtClean="0">
              <a:sym typeface="Wingdings"/>
            </a:endParaRPr>
          </a:p>
          <a:p>
            <a:r>
              <a:rPr lang="nl-NL" sz="2800" dirty="0" smtClean="0">
                <a:sym typeface="Wingdings"/>
              </a:rPr>
              <a:t>Nawoord  </a:t>
            </a:r>
            <a:endParaRPr lang="nl-NL" sz="2800" dirty="0"/>
          </a:p>
        </p:txBody>
      </p:sp>
    </p:spTree>
    <p:extLst>
      <p:ext uri="{BB962C8B-B14F-4D97-AF65-F5344CB8AC3E}">
        <p14:creationId xmlns:p14="http://schemas.microsoft.com/office/powerpoint/2010/main" val="34190661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las jij vroeger? </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sz="2800" i="1" dirty="0" smtClean="0"/>
              <a:t>Bespreek </a:t>
            </a:r>
            <a:r>
              <a:rPr lang="nl-NL" sz="2800" i="1" dirty="0"/>
              <a:t>in groepjes van </a:t>
            </a:r>
            <a:r>
              <a:rPr lang="nl-NL" sz="2800" i="1" dirty="0" smtClean="0"/>
              <a:t>3:  </a:t>
            </a:r>
          </a:p>
          <a:p>
            <a:pPr>
              <a:buFont typeface="Wingdings" charset="0"/>
              <a:buChar char="à"/>
            </a:pPr>
            <a:r>
              <a:rPr lang="nl-NL" sz="2800" i="1" dirty="0">
                <a:sym typeface="Wingdings"/>
              </a:rPr>
              <a:t>B</a:t>
            </a:r>
            <a:r>
              <a:rPr lang="nl-NL" sz="2800" i="1" dirty="0" smtClean="0">
                <a:sym typeface="Wingdings"/>
              </a:rPr>
              <a:t>en je voorgelezen vroeger? Hoe vond je dat? </a:t>
            </a:r>
          </a:p>
          <a:p>
            <a:pPr>
              <a:buFont typeface="Wingdings" charset="0"/>
              <a:buChar char="à"/>
            </a:pPr>
            <a:r>
              <a:rPr lang="nl-NL" sz="2800" i="1" dirty="0">
                <a:sym typeface="Wingdings"/>
              </a:rPr>
              <a:t>W</a:t>
            </a:r>
            <a:r>
              <a:rPr lang="nl-NL" sz="2800" i="1" dirty="0" smtClean="0">
                <a:sym typeface="Wingdings"/>
              </a:rPr>
              <a:t>at was </a:t>
            </a:r>
            <a:r>
              <a:rPr lang="nl-NL" sz="2800" i="1" dirty="0" smtClean="0"/>
              <a:t>jouw </a:t>
            </a:r>
            <a:r>
              <a:rPr lang="nl-NL" sz="2800" i="1" dirty="0"/>
              <a:t>lievelingsboek </a:t>
            </a:r>
            <a:r>
              <a:rPr lang="nl-NL" sz="2800" i="1" dirty="0" smtClean="0"/>
              <a:t>vroeger? </a:t>
            </a:r>
            <a:endParaRPr lang="nl-NL" sz="2800" dirty="0"/>
          </a:p>
          <a:p>
            <a:pPr>
              <a:buFont typeface="Wingdings" charset="0"/>
              <a:buChar char="à"/>
            </a:pPr>
            <a:r>
              <a:rPr lang="nl-NL" sz="2800" i="1" dirty="0" smtClean="0"/>
              <a:t>Wat las je op de middelbare school? </a:t>
            </a:r>
          </a:p>
          <a:p>
            <a:pPr>
              <a:buFont typeface="Wingdings" charset="0"/>
              <a:buChar char="à"/>
            </a:pPr>
            <a:r>
              <a:rPr lang="nl-NL" sz="2800" i="1" dirty="0" smtClean="0"/>
              <a:t>Wie heeft het meeste invloed gehad op jouw lezen? </a:t>
            </a:r>
            <a:endParaRPr lang="nl-NL" sz="2800" i="1" dirty="0" smtClean="0"/>
          </a:p>
          <a:p>
            <a:pPr>
              <a:buFont typeface="Wingdings" charset="0"/>
              <a:buChar char="à"/>
            </a:pPr>
            <a:endParaRPr lang="nl-NL" sz="2800" i="1" dirty="0"/>
          </a:p>
          <a:p>
            <a:pPr>
              <a:buFont typeface="Wingdings" charset="0"/>
              <a:buChar char="à"/>
            </a:pPr>
            <a:endParaRPr lang="nl-NL" sz="2800" dirty="0"/>
          </a:p>
          <a:p>
            <a:pPr>
              <a:buFont typeface="Wingdings" charset="0"/>
              <a:buChar char="à"/>
            </a:pPr>
            <a:r>
              <a:rPr lang="nl-NL" sz="2800" i="1" dirty="0">
                <a:sym typeface="Wingdings"/>
              </a:rPr>
              <a:t>L</a:t>
            </a:r>
            <a:r>
              <a:rPr lang="nl-NL" sz="2800" i="1" dirty="0" smtClean="0"/>
              <a:t>uister </a:t>
            </a:r>
            <a:r>
              <a:rPr lang="nl-NL" sz="2800" i="1" dirty="0"/>
              <a:t>ook naar de anderen. Valt je iets op aan hun verhalen? </a:t>
            </a:r>
            <a:endParaRPr lang="nl-NL" sz="2800" dirty="0"/>
          </a:p>
        </p:txBody>
      </p:sp>
    </p:spTree>
    <p:extLst>
      <p:ext uri="{BB962C8B-B14F-4D97-AF65-F5344CB8AC3E}">
        <p14:creationId xmlns:p14="http://schemas.microsoft.com/office/powerpoint/2010/main" val="7015690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838200"/>
          </a:xfrm>
        </p:spPr>
        <p:txBody>
          <a:bodyPr/>
          <a:lstStyle/>
          <a:p>
            <a:pPr eaLnBrk="1" hangingPunct="1"/>
            <a:r>
              <a:rPr lang="nl-NL" altLang="nl-NL" sz="4100" dirty="0" smtClean="0">
                <a:latin typeface="Arial" panose="020B0604020202020204" pitchFamily="34" charset="0"/>
              </a:rPr>
              <a:t>De leescirkel </a:t>
            </a:r>
            <a:r>
              <a:rPr lang="nl-NL" altLang="nl-NL" sz="3700" dirty="0" smtClean="0"/>
              <a:t> </a:t>
            </a:r>
          </a:p>
        </p:txBody>
      </p:sp>
      <p:sp>
        <p:nvSpPr>
          <p:cNvPr id="8195" name="Text Box 3"/>
          <p:cNvSpPr txBox="1">
            <a:spLocks noChangeArrowheads="1"/>
          </p:cNvSpPr>
          <p:nvPr/>
        </p:nvSpPr>
        <p:spPr bwMode="auto">
          <a:xfrm>
            <a:off x="3348038" y="1773238"/>
            <a:ext cx="25193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spcBef>
                <a:spcPct val="50000"/>
              </a:spcBef>
              <a:buFontTx/>
              <a:buNone/>
            </a:pPr>
            <a:endParaRPr lang="nl-NL" altLang="nl-NL" sz="1600">
              <a:solidFill>
                <a:srgbClr val="42007D"/>
              </a:solidFill>
              <a:latin typeface="Verdana" panose="020B0604030504040204" pitchFamily="34" charset="0"/>
              <a:cs typeface="Arial" panose="020B0604020202020204" pitchFamily="34" charset="0"/>
            </a:endParaRPr>
          </a:p>
        </p:txBody>
      </p:sp>
      <p:sp>
        <p:nvSpPr>
          <p:cNvPr id="8196" name="Oval 4"/>
          <p:cNvSpPr>
            <a:spLocks noChangeArrowheads="1"/>
          </p:cNvSpPr>
          <p:nvPr/>
        </p:nvSpPr>
        <p:spPr bwMode="auto">
          <a:xfrm>
            <a:off x="2627313" y="2420938"/>
            <a:ext cx="3671887" cy="3527425"/>
          </a:xfrm>
          <a:prstGeom prst="ellipse">
            <a:avLst/>
          </a:prstGeom>
          <a:noFill/>
          <a:ln w="38100">
            <a:solidFill>
              <a:srgbClr val="FF732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a:buFont typeface="Wingdings" panose="05000000000000000000" pitchFamily="2" charset="2"/>
              <a:buNone/>
            </a:pPr>
            <a:endParaRPr lang="nl-NL" altLang="nl-NL">
              <a:solidFill>
                <a:srgbClr val="003399"/>
              </a:solidFill>
              <a:latin typeface="Lucida Sans" panose="020B0602030504020204" pitchFamily="34" charset="0"/>
              <a:cs typeface="Arial" panose="020B0604020202020204" pitchFamily="34" charset="0"/>
            </a:endParaRPr>
          </a:p>
        </p:txBody>
      </p:sp>
      <p:sp>
        <p:nvSpPr>
          <p:cNvPr id="15365" name="Text Box 5"/>
          <p:cNvSpPr txBox="1">
            <a:spLocks noChangeArrowheads="1"/>
          </p:cNvSpPr>
          <p:nvPr/>
        </p:nvSpPr>
        <p:spPr bwMode="auto">
          <a:xfrm>
            <a:off x="0" y="4537076"/>
            <a:ext cx="4032250"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a:spcBef>
                <a:spcPct val="0"/>
              </a:spcBef>
              <a:buFontTx/>
              <a:buNone/>
            </a:pPr>
            <a:r>
              <a:rPr lang="nl-NL" altLang="nl-NL" sz="2000" b="1" dirty="0">
                <a:solidFill>
                  <a:prstClr val="black"/>
                </a:solidFill>
                <a:latin typeface="Verdana" panose="020B0604030504040204" pitchFamily="34" charset="0"/>
                <a:cs typeface="Arial" panose="020B0604020202020204" pitchFamily="34" charset="0"/>
              </a:rPr>
              <a:t>LEZEN</a:t>
            </a:r>
          </a:p>
          <a:p>
            <a:pPr algn="ctr">
              <a:spcBef>
                <a:spcPct val="0"/>
              </a:spcBef>
              <a:buFontTx/>
              <a:buNone/>
            </a:pPr>
            <a:endParaRPr lang="nl-NL" altLang="nl-NL" sz="2000" dirty="0">
              <a:solidFill>
                <a:prstClr val="black"/>
              </a:solidFill>
              <a:latin typeface="Verdana" panose="020B0604030504040204" pitchFamily="34" charset="0"/>
              <a:cs typeface="Arial" panose="020B0604020202020204" pitchFamily="34" charset="0"/>
            </a:endParaRPr>
          </a:p>
          <a:p>
            <a:pPr algn="ctr">
              <a:spcBef>
                <a:spcPct val="0"/>
              </a:spcBef>
              <a:buFontTx/>
              <a:buNone/>
            </a:pPr>
            <a:r>
              <a:rPr lang="nl-NL" altLang="nl-NL" sz="1800" dirty="0">
                <a:solidFill>
                  <a:prstClr val="black"/>
                </a:solidFill>
                <a:latin typeface="Verdana" panose="020B0604030504040204" pitchFamily="34" charset="0"/>
                <a:cs typeface="Arial" panose="020B0604020202020204" pitchFamily="34" charset="0"/>
              </a:rPr>
              <a:t>(tijd om te lezen,</a:t>
            </a:r>
          </a:p>
          <a:p>
            <a:pPr algn="ctr">
              <a:spcBef>
                <a:spcPct val="0"/>
              </a:spcBef>
              <a:buFontTx/>
              <a:buNone/>
            </a:pPr>
            <a:r>
              <a:rPr lang="nl-NL" altLang="nl-NL" sz="1800" dirty="0">
                <a:solidFill>
                  <a:prstClr val="black"/>
                </a:solidFill>
                <a:latin typeface="Verdana" panose="020B0604030504040204" pitchFamily="34" charset="0"/>
                <a:cs typeface="Arial" panose="020B0604020202020204" pitchFamily="34" charset="0"/>
              </a:rPr>
              <a:t>voorgelezen worden,</a:t>
            </a:r>
          </a:p>
          <a:p>
            <a:pPr algn="ctr">
              <a:spcBef>
                <a:spcPct val="0"/>
              </a:spcBef>
              <a:buFontTx/>
              <a:buNone/>
            </a:pPr>
            <a:r>
              <a:rPr lang="nl-NL" altLang="nl-NL" sz="1800" dirty="0">
                <a:solidFill>
                  <a:prstClr val="black"/>
                </a:solidFill>
                <a:latin typeface="Verdana" panose="020B0604030504040204" pitchFamily="34" charset="0"/>
                <a:cs typeface="Arial" panose="020B0604020202020204" pitchFamily="34" charset="0"/>
              </a:rPr>
              <a:t>voor jezelf lezen)</a:t>
            </a:r>
            <a:endParaRPr lang="nl-NL" altLang="nl-NL" sz="1800" b="1" dirty="0">
              <a:solidFill>
                <a:prstClr val="black"/>
              </a:solidFill>
              <a:latin typeface="Verdana" panose="020B0604030504040204" pitchFamily="34" charset="0"/>
              <a:cs typeface="Arial" panose="020B0604020202020204" pitchFamily="34" charset="0"/>
            </a:endParaRPr>
          </a:p>
        </p:txBody>
      </p:sp>
      <p:sp>
        <p:nvSpPr>
          <p:cNvPr id="15367" name="Text Box 7"/>
          <p:cNvSpPr txBox="1">
            <a:spLocks noChangeArrowheads="1"/>
          </p:cNvSpPr>
          <p:nvPr/>
        </p:nvSpPr>
        <p:spPr bwMode="auto">
          <a:xfrm>
            <a:off x="2484438" y="1196975"/>
            <a:ext cx="4032250" cy="122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a:spcBef>
                <a:spcPct val="0"/>
              </a:spcBef>
              <a:buFontTx/>
              <a:buNone/>
            </a:pPr>
            <a:r>
              <a:rPr lang="nl-NL" altLang="nl-NL" sz="2000" b="1" dirty="0">
                <a:solidFill>
                  <a:prstClr val="black"/>
                </a:solidFill>
                <a:latin typeface="Verdana" panose="020B0604030504040204" pitchFamily="34" charset="0"/>
                <a:cs typeface="Arial" panose="020B0604020202020204" pitchFamily="34" charset="0"/>
              </a:rPr>
              <a:t>KIEZEN</a:t>
            </a:r>
          </a:p>
          <a:p>
            <a:pPr algn="ctr">
              <a:spcBef>
                <a:spcPct val="0"/>
              </a:spcBef>
              <a:buFontTx/>
              <a:buNone/>
            </a:pPr>
            <a:endParaRPr lang="nl-NL" altLang="nl-NL" sz="1800" b="1" dirty="0">
              <a:solidFill>
                <a:prstClr val="black"/>
              </a:solidFill>
              <a:latin typeface="Verdana" panose="020B0604030504040204" pitchFamily="34" charset="0"/>
              <a:cs typeface="Arial" panose="020B0604020202020204" pitchFamily="34" charset="0"/>
            </a:endParaRPr>
          </a:p>
          <a:p>
            <a:pPr algn="ctr">
              <a:spcBef>
                <a:spcPct val="0"/>
              </a:spcBef>
              <a:buFontTx/>
              <a:buNone/>
            </a:pPr>
            <a:r>
              <a:rPr lang="nl-NL" altLang="nl-NL" sz="1800" dirty="0">
                <a:solidFill>
                  <a:prstClr val="black"/>
                </a:solidFill>
                <a:latin typeface="Verdana" panose="020B0604030504040204" pitchFamily="34" charset="0"/>
                <a:cs typeface="Arial" panose="020B0604020202020204" pitchFamily="34" charset="0"/>
              </a:rPr>
              <a:t>(aanbod, beschikbaarheid, toegankelijkheid, presentatie)</a:t>
            </a:r>
            <a:endParaRPr lang="nl-NL" altLang="nl-NL" sz="1800" b="1" dirty="0">
              <a:solidFill>
                <a:prstClr val="black"/>
              </a:solidFill>
              <a:latin typeface="Verdana" panose="020B0604030504040204" pitchFamily="34" charset="0"/>
              <a:cs typeface="Arial" panose="020B0604020202020204" pitchFamily="34" charset="0"/>
            </a:endParaRPr>
          </a:p>
        </p:txBody>
      </p:sp>
      <p:sp>
        <p:nvSpPr>
          <p:cNvPr id="15368" name="Text Box 8"/>
          <p:cNvSpPr txBox="1">
            <a:spLocks noChangeArrowheads="1"/>
          </p:cNvSpPr>
          <p:nvPr/>
        </p:nvSpPr>
        <p:spPr bwMode="auto">
          <a:xfrm>
            <a:off x="3132138" y="3860800"/>
            <a:ext cx="28082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a:spcBef>
                <a:spcPct val="0"/>
              </a:spcBef>
              <a:buFontTx/>
              <a:buNone/>
            </a:pPr>
            <a:r>
              <a:rPr lang="nl-NL" altLang="nl-NL" sz="1800" b="1" dirty="0">
                <a:solidFill>
                  <a:prstClr val="black"/>
                </a:solidFill>
                <a:latin typeface="Verdana" panose="020B0604030504040204" pitchFamily="34" charset="0"/>
                <a:cs typeface="Arial" panose="020B0604020202020204" pitchFamily="34" charset="0"/>
              </a:rPr>
              <a:t>DE HELPENDE</a:t>
            </a:r>
          </a:p>
          <a:p>
            <a:pPr algn="ctr">
              <a:spcBef>
                <a:spcPct val="0"/>
              </a:spcBef>
              <a:buFontTx/>
              <a:buNone/>
            </a:pPr>
            <a:r>
              <a:rPr lang="nl-NL" altLang="nl-NL" sz="1800" b="1" dirty="0">
                <a:solidFill>
                  <a:prstClr val="black"/>
                </a:solidFill>
                <a:latin typeface="Verdana" panose="020B0604030504040204" pitchFamily="34" charset="0"/>
                <a:cs typeface="Arial" panose="020B0604020202020204" pitchFamily="34" charset="0"/>
              </a:rPr>
              <a:t>VOLWASSENE</a:t>
            </a:r>
          </a:p>
        </p:txBody>
      </p:sp>
      <p:sp>
        <p:nvSpPr>
          <p:cNvPr id="8201" name="Line 9"/>
          <p:cNvSpPr>
            <a:spLocks noChangeShapeType="1"/>
          </p:cNvSpPr>
          <p:nvPr/>
        </p:nvSpPr>
        <p:spPr bwMode="auto">
          <a:xfrm>
            <a:off x="4500563" y="2781300"/>
            <a:ext cx="0" cy="1008063"/>
          </a:xfrm>
          <a:prstGeom prst="line">
            <a:avLst/>
          </a:prstGeom>
          <a:noFill/>
          <a:ln w="38100">
            <a:solidFill>
              <a:srgbClr val="FF732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nl-NL">
              <a:solidFill>
                <a:prstClr val="black"/>
              </a:solidFill>
            </a:endParaRPr>
          </a:p>
        </p:txBody>
      </p:sp>
      <p:sp>
        <p:nvSpPr>
          <p:cNvPr id="8202" name="Line 10"/>
          <p:cNvSpPr>
            <a:spLocks noChangeShapeType="1"/>
          </p:cNvSpPr>
          <p:nvPr/>
        </p:nvSpPr>
        <p:spPr bwMode="auto">
          <a:xfrm flipH="1">
            <a:off x="3203575" y="4581525"/>
            <a:ext cx="1081088" cy="792163"/>
          </a:xfrm>
          <a:prstGeom prst="line">
            <a:avLst/>
          </a:prstGeom>
          <a:noFill/>
          <a:ln w="38100">
            <a:solidFill>
              <a:srgbClr val="FF732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nl-NL">
              <a:solidFill>
                <a:prstClr val="black"/>
              </a:solidFill>
            </a:endParaRPr>
          </a:p>
        </p:txBody>
      </p:sp>
      <p:sp>
        <p:nvSpPr>
          <p:cNvPr id="8203" name="Line 11"/>
          <p:cNvSpPr>
            <a:spLocks noChangeShapeType="1"/>
          </p:cNvSpPr>
          <p:nvPr/>
        </p:nvSpPr>
        <p:spPr bwMode="auto">
          <a:xfrm>
            <a:off x="4643438" y="4581525"/>
            <a:ext cx="1152525" cy="647700"/>
          </a:xfrm>
          <a:prstGeom prst="line">
            <a:avLst/>
          </a:prstGeom>
          <a:noFill/>
          <a:ln w="38100">
            <a:solidFill>
              <a:srgbClr val="FF732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nl-NL">
              <a:solidFill>
                <a:prstClr val="black"/>
              </a:solidFill>
            </a:endParaRPr>
          </a:p>
        </p:txBody>
      </p:sp>
      <p:sp>
        <p:nvSpPr>
          <p:cNvPr id="15366" name="Text Box 6"/>
          <p:cNvSpPr txBox="1">
            <a:spLocks noChangeArrowheads="1"/>
          </p:cNvSpPr>
          <p:nvPr/>
        </p:nvSpPr>
        <p:spPr bwMode="auto">
          <a:xfrm>
            <a:off x="5219700" y="4554537"/>
            <a:ext cx="4032250"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MS PGothic" panose="020B0600070205080204" pitchFamily="34" charset="-128"/>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lvl9pPr>
          </a:lstStyle>
          <a:p>
            <a:pPr algn="ctr">
              <a:spcBef>
                <a:spcPct val="0"/>
              </a:spcBef>
              <a:buFontTx/>
              <a:buNone/>
            </a:pPr>
            <a:r>
              <a:rPr lang="nl-NL" altLang="nl-NL" sz="2000" b="1" dirty="0">
                <a:solidFill>
                  <a:prstClr val="black"/>
                </a:solidFill>
                <a:latin typeface="Verdana" panose="020B0604030504040204" pitchFamily="34" charset="0"/>
                <a:cs typeface="Arial" panose="020B0604020202020204" pitchFamily="34" charset="0"/>
              </a:rPr>
              <a:t>REAGEREN</a:t>
            </a:r>
          </a:p>
          <a:p>
            <a:pPr algn="ctr">
              <a:spcBef>
                <a:spcPct val="0"/>
              </a:spcBef>
              <a:buFontTx/>
              <a:buNone/>
            </a:pPr>
            <a:endParaRPr lang="nl-NL" altLang="nl-NL" sz="2000" dirty="0">
              <a:solidFill>
                <a:prstClr val="black"/>
              </a:solidFill>
              <a:latin typeface="Verdana" panose="020B0604030504040204" pitchFamily="34" charset="0"/>
              <a:cs typeface="Arial" panose="020B0604020202020204" pitchFamily="34" charset="0"/>
            </a:endParaRPr>
          </a:p>
          <a:p>
            <a:pPr algn="ctr">
              <a:spcBef>
                <a:spcPct val="0"/>
              </a:spcBef>
              <a:buFontTx/>
              <a:buNone/>
            </a:pPr>
            <a:r>
              <a:rPr lang="nl-NL" altLang="nl-NL" sz="1800" dirty="0">
                <a:solidFill>
                  <a:prstClr val="black"/>
                </a:solidFill>
                <a:latin typeface="Verdana" panose="020B0604030504040204" pitchFamily="34" charset="0"/>
                <a:cs typeface="Arial" panose="020B0604020202020204" pitchFamily="34" charset="0"/>
              </a:rPr>
              <a:t>(praten over beleving,</a:t>
            </a:r>
          </a:p>
          <a:p>
            <a:pPr algn="ctr">
              <a:spcBef>
                <a:spcPct val="0"/>
              </a:spcBef>
              <a:buFontTx/>
              <a:buNone/>
            </a:pPr>
            <a:r>
              <a:rPr lang="nl-NL" altLang="nl-NL" sz="1800" dirty="0">
                <a:solidFill>
                  <a:prstClr val="black"/>
                </a:solidFill>
                <a:latin typeface="Verdana" panose="020B0604030504040204" pitchFamily="34" charset="0"/>
                <a:cs typeface="Arial" panose="020B0604020202020204" pitchFamily="34" charset="0"/>
              </a:rPr>
              <a:t>boekenpraatjes,</a:t>
            </a:r>
          </a:p>
          <a:p>
            <a:pPr algn="ctr">
              <a:spcBef>
                <a:spcPct val="0"/>
              </a:spcBef>
              <a:buFontTx/>
              <a:buNone/>
            </a:pPr>
            <a:r>
              <a:rPr lang="nl-NL" altLang="nl-NL" sz="1800" dirty="0" smtClean="0">
                <a:solidFill>
                  <a:prstClr val="black"/>
                </a:solidFill>
                <a:latin typeface="Verdana" panose="020B0604030504040204" pitchFamily="34" charset="0"/>
                <a:cs typeface="Arial" panose="020B0604020202020204" pitchFamily="34" charset="0"/>
              </a:rPr>
              <a:t>leeslogboekje</a:t>
            </a:r>
            <a:r>
              <a:rPr lang="nl-NL" altLang="nl-NL" sz="1800" dirty="0">
                <a:solidFill>
                  <a:prstClr val="black"/>
                </a:solidFill>
                <a:latin typeface="Verdana" panose="020B0604030504040204" pitchFamily="34" charset="0"/>
                <a:cs typeface="Arial" panose="020B0604020202020204" pitchFamily="34" charset="0"/>
              </a:rPr>
              <a:t>)</a:t>
            </a:r>
            <a:endParaRPr lang="nl-NL" altLang="nl-NL" sz="2000" b="1" dirty="0">
              <a:solidFill>
                <a:prstClr val="black"/>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31655330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7" grpId="0"/>
      <p:bldP spid="15368" grpId="0"/>
      <p:bldP spid="1536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leven van Lisa </a:t>
            </a:r>
            <a:endParaRPr lang="nl-NL" dirty="0"/>
          </a:p>
        </p:txBody>
      </p:sp>
      <p:sp>
        <p:nvSpPr>
          <p:cNvPr id="3" name="Tijdelijke aanduiding voor inhoud 2"/>
          <p:cNvSpPr>
            <a:spLocks noGrp="1"/>
          </p:cNvSpPr>
          <p:nvPr>
            <p:ph idx="1"/>
          </p:nvPr>
        </p:nvSpPr>
        <p:spPr/>
        <p:txBody>
          <a:bodyPr>
            <a:normAutofit fontScale="92500" lnSpcReduction="10000"/>
          </a:bodyPr>
          <a:lstStyle/>
          <a:p>
            <a:pPr lvl="0"/>
            <a:r>
              <a:rPr lang="nl-NL" i="1" dirty="0" smtClean="0"/>
              <a:t>Bekijk het </a:t>
            </a:r>
            <a:r>
              <a:rPr lang="nl-NL" i="1" dirty="0"/>
              <a:t>filmpje van Stichting Lezen en Schrijven over Het leven van Lisa. </a:t>
            </a:r>
            <a:r>
              <a:rPr lang="nl-NL" i="1" u="sng" dirty="0">
                <a:hlinkClick r:id="rId2"/>
              </a:rPr>
              <a:t>https://youtu.be/6PIIkf_Ve8Y</a:t>
            </a:r>
            <a:r>
              <a:rPr lang="nl-NL" i="1" u="sng" dirty="0"/>
              <a:t> </a:t>
            </a:r>
            <a:endParaRPr lang="nl-NL" sz="4400" dirty="0"/>
          </a:p>
          <a:p>
            <a:pPr lvl="0"/>
            <a:r>
              <a:rPr lang="nl-NL" i="1" dirty="0"/>
              <a:t>Praat met elkaar na:</a:t>
            </a:r>
            <a:endParaRPr lang="nl-NL" sz="4400" dirty="0"/>
          </a:p>
          <a:p>
            <a:pPr lvl="1"/>
            <a:r>
              <a:rPr lang="nl-NL" i="1" dirty="0"/>
              <a:t>Wat doet het filmpje met je? </a:t>
            </a:r>
            <a:endParaRPr lang="nl-NL" i="1" dirty="0" smtClean="0"/>
          </a:p>
          <a:p>
            <a:pPr lvl="1"/>
            <a:r>
              <a:rPr lang="nl-NL" i="1" dirty="0" smtClean="0"/>
              <a:t>Klopt </a:t>
            </a:r>
            <a:r>
              <a:rPr lang="nl-NL" i="1" dirty="0"/>
              <a:t>het beeld van de </a:t>
            </a:r>
            <a:r>
              <a:rPr lang="nl-NL" i="1" dirty="0" err="1"/>
              <a:t>pm’er</a:t>
            </a:r>
            <a:r>
              <a:rPr lang="nl-NL" i="1" dirty="0"/>
              <a:t> </a:t>
            </a:r>
            <a:r>
              <a:rPr lang="nl-NL" i="1" dirty="0" smtClean="0"/>
              <a:t>volgens </a:t>
            </a:r>
            <a:r>
              <a:rPr lang="nl-NL" i="1" dirty="0"/>
              <a:t>jou? </a:t>
            </a:r>
            <a:endParaRPr lang="nl-NL" sz="4000" dirty="0"/>
          </a:p>
          <a:p>
            <a:r>
              <a:rPr lang="nl-NL" i="1" dirty="0" smtClean="0"/>
              <a:t>Zie </a:t>
            </a:r>
            <a:r>
              <a:rPr lang="nl-NL" i="1" dirty="0"/>
              <a:t>je een rol voor jezelf hierin? Hoe zou </a:t>
            </a:r>
            <a:r>
              <a:rPr lang="nl-NL" i="1" dirty="0" smtClean="0"/>
              <a:t>die </a:t>
            </a:r>
            <a:r>
              <a:rPr lang="nl-NL" i="1" dirty="0"/>
              <a:t>eruit kunnen zien? </a:t>
            </a:r>
            <a:endParaRPr lang="nl-NL" dirty="0"/>
          </a:p>
        </p:txBody>
      </p:sp>
    </p:spTree>
    <p:extLst>
      <p:ext uri="{BB962C8B-B14F-4D97-AF65-F5344CB8AC3E}">
        <p14:creationId xmlns:p14="http://schemas.microsoft.com/office/powerpoint/2010/main" val="2508265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p:cNvSpPr>
            <a:spLocks noGrp="1"/>
          </p:cNvSpPr>
          <p:nvPr>
            <p:ph type="title"/>
          </p:nvPr>
        </p:nvSpPr>
        <p:spPr>
          <a:xfrm>
            <a:off x="457200" y="720725"/>
            <a:ext cx="8229600" cy="1143000"/>
          </a:xfrm>
        </p:spPr>
        <p:txBody>
          <a:bodyPr/>
          <a:lstStyle/>
          <a:p>
            <a:pPr eaLnBrk="1" hangingPunct="1">
              <a:defRPr/>
            </a:pPr>
            <a:r>
              <a:rPr lang="nl-NL" dirty="0">
                <a:solidFill>
                  <a:srgbClr val="000000"/>
                </a:solidFill>
                <a:latin typeface="Myriad Pro"/>
              </a:rPr>
              <a:t>Sociale achtergronden</a:t>
            </a:r>
          </a:p>
        </p:txBody>
      </p:sp>
      <p:sp>
        <p:nvSpPr>
          <p:cNvPr id="31746" name="Rectangle 3"/>
          <p:cNvSpPr>
            <a:spLocks noGrp="1" noChangeArrowheads="1"/>
          </p:cNvSpPr>
          <p:nvPr>
            <p:ph idx="1"/>
          </p:nvPr>
        </p:nvSpPr>
        <p:spPr>
          <a:xfrm>
            <a:off x="468313" y="2124075"/>
            <a:ext cx="8229600" cy="3752850"/>
          </a:xfrm>
        </p:spPr>
        <p:txBody>
          <a:bodyPr/>
          <a:lstStyle/>
          <a:p>
            <a:pPr eaLnBrk="1" hangingPunct="1">
              <a:buFont typeface="Wingdings" charset="0"/>
              <a:buNone/>
              <a:defRPr/>
            </a:pPr>
            <a:r>
              <a:rPr lang="nl-NL" sz="2400" dirty="0">
                <a:latin typeface="Myriad Pro"/>
              </a:rPr>
              <a:t>Veel kinderen horen thuis te weinig woorden</a:t>
            </a:r>
          </a:p>
          <a:p>
            <a:pPr eaLnBrk="1" hangingPunct="1">
              <a:defRPr/>
            </a:pPr>
            <a:r>
              <a:rPr lang="nl-NL" sz="2000" dirty="0">
                <a:latin typeface="Myriad Pro"/>
              </a:rPr>
              <a:t>Een kind uit een gezin met ongeschoolde/laaggeschoolde ouders hoort ca</a:t>
            </a:r>
            <a:r>
              <a:rPr lang="nl-NL" sz="2000" dirty="0">
                <a:solidFill>
                  <a:srgbClr val="F0720A"/>
                </a:solidFill>
                <a:latin typeface="Myriad Pro"/>
              </a:rPr>
              <a:t>. </a:t>
            </a:r>
            <a:r>
              <a:rPr lang="nl-NL" sz="2000" b="1" dirty="0">
                <a:solidFill>
                  <a:srgbClr val="F0720A"/>
                </a:solidFill>
                <a:latin typeface="Myriad Pro"/>
              </a:rPr>
              <a:t>615 woorden </a:t>
            </a:r>
            <a:r>
              <a:rPr lang="nl-NL" sz="2000" dirty="0">
                <a:latin typeface="Myriad Pro"/>
              </a:rPr>
              <a:t>per uur</a:t>
            </a:r>
          </a:p>
          <a:p>
            <a:pPr eaLnBrk="1" hangingPunct="1">
              <a:defRPr/>
            </a:pPr>
            <a:r>
              <a:rPr lang="nl-NL" sz="2000" dirty="0">
                <a:latin typeface="Myriad Pro"/>
              </a:rPr>
              <a:t>Een kind uit een gezin met ouders met een redelijk opleidingsniveau hoort ca. </a:t>
            </a:r>
            <a:r>
              <a:rPr lang="nl-NL" sz="2000" b="1" dirty="0">
                <a:solidFill>
                  <a:srgbClr val="F0720A"/>
                </a:solidFill>
                <a:latin typeface="Myriad Pro"/>
              </a:rPr>
              <a:t>1.251 woorden </a:t>
            </a:r>
            <a:r>
              <a:rPr lang="nl-NL" sz="2000" dirty="0">
                <a:latin typeface="Myriad Pro"/>
              </a:rPr>
              <a:t>per uur</a:t>
            </a:r>
          </a:p>
          <a:p>
            <a:pPr eaLnBrk="1" hangingPunct="1">
              <a:defRPr/>
            </a:pPr>
            <a:r>
              <a:rPr lang="nl-NL" sz="2000" dirty="0">
                <a:latin typeface="Myriad Pro"/>
              </a:rPr>
              <a:t>Een kind uit een gezin met hoog opgeleide ouders hoort ca. </a:t>
            </a:r>
            <a:r>
              <a:rPr lang="nl-NL" sz="2000" b="1" dirty="0">
                <a:solidFill>
                  <a:srgbClr val="F0720A"/>
                </a:solidFill>
                <a:latin typeface="Myriad Pro"/>
              </a:rPr>
              <a:t>2.153 woorden </a:t>
            </a:r>
            <a:r>
              <a:rPr lang="nl-NL" sz="2000" dirty="0">
                <a:latin typeface="Myriad Pro"/>
              </a:rPr>
              <a:t>per uur</a:t>
            </a:r>
          </a:p>
          <a:p>
            <a:pPr eaLnBrk="1" hangingPunct="1">
              <a:defRPr/>
            </a:pPr>
            <a:endParaRPr lang="nl-NL" sz="2400" dirty="0">
              <a:latin typeface="Arial" charset="0"/>
            </a:endParaRPr>
          </a:p>
          <a:p>
            <a:pPr eaLnBrk="1" hangingPunct="1">
              <a:defRPr/>
            </a:pPr>
            <a:endParaRPr lang="nl-NL" sz="2400" dirty="0">
              <a:latin typeface="Arial" charset="0"/>
            </a:endParaRPr>
          </a:p>
          <a:p>
            <a:pPr eaLnBrk="1" hangingPunct="1">
              <a:defRPr/>
            </a:pPr>
            <a:endParaRPr lang="nl-NL" sz="2400" dirty="0">
              <a:latin typeface="Arial" charset="0"/>
            </a:endParaRPr>
          </a:p>
        </p:txBody>
      </p:sp>
      <p:pic>
        <p:nvPicPr>
          <p:cNvPr id="44035" name="Afbeelding 10" descr="hisp-father-with-baby.jp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852213" y="4357869"/>
            <a:ext cx="2291787" cy="250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4340141"/>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ChangeArrowheads="1"/>
          </p:cNvSpPr>
          <p:nvPr/>
        </p:nvSpPr>
        <p:spPr bwMode="auto">
          <a:xfrm>
            <a:off x="827088" y="3213100"/>
            <a:ext cx="24495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nl-NL" sz="1600">
              <a:latin typeface="Calibri" charset="0"/>
            </a:endParaRPr>
          </a:p>
          <a:p>
            <a:r>
              <a:rPr lang="nl-NL" sz="1600">
                <a:latin typeface="Calibri" charset="0"/>
              </a:rPr>
              <a:t>                 taalrijk gezin </a:t>
            </a:r>
          </a:p>
          <a:p>
            <a:pPr lvl="2"/>
            <a:endParaRPr lang="nl-NL" sz="1600">
              <a:latin typeface="Calibri" charset="0"/>
            </a:endParaRPr>
          </a:p>
          <a:p>
            <a:r>
              <a:rPr lang="nl-NL" sz="1600">
                <a:latin typeface="Calibri" charset="0"/>
              </a:rPr>
              <a:t>                 taalarm gezin</a:t>
            </a:r>
          </a:p>
          <a:p>
            <a:endParaRPr lang="nl-NL" sz="1600">
              <a:latin typeface="Calibri" charset="0"/>
            </a:endParaRPr>
          </a:p>
        </p:txBody>
      </p:sp>
      <p:sp>
        <p:nvSpPr>
          <p:cNvPr id="33794" name="Titel 1"/>
          <p:cNvSpPr>
            <a:spLocks noGrp="1"/>
          </p:cNvSpPr>
          <p:nvPr>
            <p:ph type="title"/>
          </p:nvPr>
        </p:nvSpPr>
        <p:spPr>
          <a:xfrm>
            <a:off x="457200" y="720725"/>
            <a:ext cx="8229600" cy="1354138"/>
          </a:xfrm>
        </p:spPr>
        <p:txBody>
          <a:bodyPr>
            <a:normAutofit/>
          </a:bodyPr>
          <a:lstStyle/>
          <a:p>
            <a:pPr eaLnBrk="1" hangingPunct="1">
              <a:defRPr/>
            </a:pPr>
            <a:r>
              <a:rPr lang="nl-NL" dirty="0">
                <a:solidFill>
                  <a:srgbClr val="000000"/>
                </a:solidFill>
                <a:latin typeface="Arial" charset="0"/>
              </a:rPr>
              <a:t>Ontwikkeling woordenschat</a:t>
            </a:r>
            <a:br>
              <a:rPr lang="nl-NL" dirty="0">
                <a:solidFill>
                  <a:srgbClr val="000000"/>
                </a:solidFill>
                <a:latin typeface="Arial" charset="0"/>
              </a:rPr>
            </a:br>
            <a:r>
              <a:rPr lang="nl-NL" dirty="0">
                <a:solidFill>
                  <a:srgbClr val="000000"/>
                </a:solidFill>
                <a:latin typeface="Arial" charset="0"/>
              </a:rPr>
              <a:t>op de basisschool</a:t>
            </a:r>
          </a:p>
        </p:txBody>
      </p:sp>
      <p:pic>
        <p:nvPicPr>
          <p:cNvPr id="33795" name="Picture 10"/>
          <p:cNvPicPr>
            <a:picLocks noGrp="1" noChangeAspect="1" noChangeArrowheads="1"/>
          </p:cNvPicPr>
          <p:nvPr>
            <p:ph type="chart" idx="1"/>
          </p:nvPr>
        </p:nvPicPr>
        <p:blipFill>
          <a:blip r:embed="rId3">
            <a:extLst>
              <a:ext uri="{28A0092B-C50C-407E-A947-70E740481C1C}">
                <a14:useLocalDpi xmlns:a14="http://schemas.microsoft.com/office/drawing/2010/main"/>
              </a:ext>
            </a:extLst>
          </a:blip>
          <a:srcRect/>
          <a:stretch>
            <a:fillRect/>
          </a:stretch>
        </p:blipFill>
        <p:spPr>
          <a:xfrm>
            <a:off x="3405188" y="1989138"/>
            <a:ext cx="4479925" cy="4103687"/>
          </a:xfrm>
        </p:spPr>
      </p:pic>
      <p:pic>
        <p:nvPicPr>
          <p:cNvPr id="46084" name="Picture 11"/>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042988" y="3597275"/>
            <a:ext cx="5048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25240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el 1"/>
          <p:cNvSpPr>
            <a:spLocks noGrp="1"/>
          </p:cNvSpPr>
          <p:nvPr>
            <p:ph type="title"/>
          </p:nvPr>
        </p:nvSpPr>
        <p:spPr>
          <a:xfrm>
            <a:off x="457200" y="720725"/>
            <a:ext cx="8229600" cy="1143000"/>
          </a:xfrm>
        </p:spPr>
        <p:txBody>
          <a:bodyPr/>
          <a:lstStyle/>
          <a:p>
            <a:pPr eaLnBrk="1" hangingPunct="1">
              <a:defRPr/>
            </a:pPr>
            <a:r>
              <a:rPr lang="nl-NL" dirty="0">
                <a:solidFill>
                  <a:srgbClr val="000000"/>
                </a:solidFill>
                <a:latin typeface="Arial" charset="0"/>
              </a:rPr>
              <a:t>Gevolgen</a:t>
            </a:r>
          </a:p>
        </p:txBody>
      </p:sp>
      <p:sp>
        <p:nvSpPr>
          <p:cNvPr id="35842" name="Tijdelijke aanduiding voor inhoud 2"/>
          <p:cNvSpPr>
            <a:spLocks noGrp="1"/>
          </p:cNvSpPr>
          <p:nvPr>
            <p:ph idx="1"/>
          </p:nvPr>
        </p:nvSpPr>
        <p:spPr>
          <a:xfrm>
            <a:off x="457200" y="1410302"/>
            <a:ext cx="7772400" cy="4594225"/>
          </a:xfrm>
        </p:spPr>
        <p:txBody>
          <a:bodyPr/>
          <a:lstStyle/>
          <a:p>
            <a:pPr eaLnBrk="1" hangingPunct="1">
              <a:spcAft>
                <a:spcPts val="600"/>
              </a:spcAft>
              <a:defRPr/>
            </a:pPr>
            <a:endParaRPr lang="nl-NL" sz="2000">
              <a:latin typeface="Arial" charset="0"/>
            </a:endParaRPr>
          </a:p>
          <a:p>
            <a:pPr eaLnBrk="1" hangingPunct="1">
              <a:spcAft>
                <a:spcPts val="600"/>
              </a:spcAft>
              <a:defRPr/>
            </a:pPr>
            <a:r>
              <a:rPr lang="nl-NL" sz="2000">
                <a:latin typeface="Arial" charset="0"/>
              </a:rPr>
              <a:t>Taalachterstand is niet meer in te halen</a:t>
            </a:r>
          </a:p>
          <a:p>
            <a:pPr eaLnBrk="1" hangingPunct="1">
              <a:spcAft>
                <a:spcPts val="600"/>
              </a:spcAft>
              <a:defRPr/>
            </a:pPr>
            <a:r>
              <a:rPr lang="nl-NL" sz="2000">
                <a:latin typeface="Arial" charset="0"/>
              </a:rPr>
              <a:t>Woordenschatonderwijs levert slechts 400-800 woorden per jaar</a:t>
            </a:r>
          </a:p>
          <a:p>
            <a:pPr eaLnBrk="1" hangingPunct="1">
              <a:spcAft>
                <a:spcPts val="600"/>
              </a:spcAft>
              <a:defRPr/>
            </a:pPr>
            <a:r>
              <a:rPr lang="nl-NL" sz="2000">
                <a:latin typeface="Arial" charset="0"/>
              </a:rPr>
              <a:t>Kinderen uit taalzwakke en anderstalige gezinnen vormen de risicogroep</a:t>
            </a:r>
          </a:p>
          <a:p>
            <a:pPr eaLnBrk="1" hangingPunct="1">
              <a:defRPr/>
            </a:pPr>
            <a:endParaRPr lang="nl-NL" sz="2400">
              <a:latin typeface="Arial" charset="0"/>
            </a:endParaRPr>
          </a:p>
        </p:txBody>
      </p:sp>
      <p:pic>
        <p:nvPicPr>
          <p:cNvPr id="48131"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771775" y="4029075"/>
            <a:ext cx="3448050" cy="229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6402510"/>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20121001---powerpoint-de-bibliotheek-op-school-kick off">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76200">
          <a:solidFill>
            <a:srgbClr val="FF6600"/>
          </a:solidFill>
          <a:tailEnd type="arrow"/>
        </a:ln>
        <a:scene3d>
          <a:camera prst="orthographicFront">
            <a:rot lat="0" lon="0" rev="5400000"/>
          </a:camera>
          <a:lightRig rig="threePt" dir="t"/>
        </a:scene3d>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20121001---powerpoint-de-bibliotheek-op-school-kick off.thmx</Template>
  <TotalTime>8332</TotalTime>
  <Words>990</Words>
  <Application>Microsoft Macintosh PowerPoint</Application>
  <PresentationFormat>Diavoorstelling (4:3)</PresentationFormat>
  <Paragraphs>131</Paragraphs>
  <Slides>17</Slides>
  <Notes>4</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20121001---powerpoint-de-bibliotheek-op-school-kick off</vt:lpstr>
      <vt:lpstr>Interactief Voorlezen PWO </vt:lpstr>
      <vt:lpstr>Voorwoord en kennismaken </vt:lpstr>
      <vt:lpstr>Programma </vt:lpstr>
      <vt:lpstr>Wat las jij vroeger? </vt:lpstr>
      <vt:lpstr>De leescirkel  </vt:lpstr>
      <vt:lpstr>Het leven van Lisa </vt:lpstr>
      <vt:lpstr>Sociale achtergronden</vt:lpstr>
      <vt:lpstr>Ontwikkeling woordenschat op de basisschool</vt:lpstr>
      <vt:lpstr>Gevolgen</vt:lpstr>
      <vt:lpstr>Interactief voorlezen </vt:lpstr>
      <vt:lpstr>Stappen bij interactief voorlezen: </vt:lpstr>
      <vt:lpstr>Nu jullie: </vt:lpstr>
      <vt:lpstr>Opzet Keuzedeel</vt:lpstr>
      <vt:lpstr>Opzet keuzedeel: </vt:lpstr>
      <vt:lpstr>Wat heb je nodig? </vt:lpstr>
      <vt:lpstr>Goed voorbeeld…. </vt:lpstr>
      <vt:lpstr>Nawoord </vt:lpstr>
    </vt:vector>
  </TitlesOfParts>
  <Company>Dessgevraagd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Keuzedeel Specialist Leesbevordering 0 – 12 jaar </dc:title>
  <dc:creator>Liselotte Dessauvagie</dc:creator>
  <cp:lastModifiedBy>Liselotte Dessauvagie</cp:lastModifiedBy>
  <cp:revision>11</cp:revision>
  <dcterms:created xsi:type="dcterms:W3CDTF">2019-09-19T10:20:42Z</dcterms:created>
  <dcterms:modified xsi:type="dcterms:W3CDTF">2019-11-01T06:55:37Z</dcterms:modified>
</cp:coreProperties>
</file>